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theme/themeOverride3.xml" ContentType="application/vnd.openxmlformats-officedocument.themeOverride+xml"/>
  <Override PartName="/ppt/notesSlides/notesSlide4.xml" ContentType="application/vnd.openxmlformats-officedocument.presentationml.notesSlide+xml"/>
  <Override PartName="/ppt/theme/themeOverride4.xml" ContentType="application/vnd.openxmlformats-officedocument.themeOverride+xml"/>
  <Override PartName="/ppt/notesSlides/notesSlide5.xml" ContentType="application/vnd.openxmlformats-officedocument.presentationml.notesSlide+xml"/>
  <Override PartName="/ppt/theme/themeOverride5.xml" ContentType="application/vnd.openxmlformats-officedocument.themeOverride+xml"/>
  <Override PartName="/ppt/notesSlides/notesSlide6.xml" ContentType="application/vnd.openxmlformats-officedocument.presentationml.notesSlide+xml"/>
  <Override PartName="/ppt/theme/themeOverride6.xml" ContentType="application/vnd.openxmlformats-officedocument.themeOverride+xml"/>
  <Override PartName="/ppt/notesSlides/notesSlide7.xml" ContentType="application/vnd.openxmlformats-officedocument.presentationml.notesSlide+xml"/>
  <Override PartName="/ppt/theme/themeOverride7.xml" ContentType="application/vnd.openxmlformats-officedocument.themeOverride+xml"/>
  <Override PartName="/ppt/notesSlides/notesSlide8.xml" ContentType="application/vnd.openxmlformats-officedocument.presentationml.notesSlide+xml"/>
  <Override PartName="/ppt/theme/themeOverride8.xml" ContentType="application/vnd.openxmlformats-officedocument.themeOverride+xml"/>
  <Override PartName="/ppt/notesSlides/notesSlide9.xml" ContentType="application/vnd.openxmlformats-officedocument.presentationml.notesSlide+xml"/>
  <Override PartName="/ppt/theme/themeOverride9.xml" ContentType="application/vnd.openxmlformats-officedocument.themeOverride+xml"/>
  <Override PartName="/ppt/notesSlides/notesSlide10.xml" ContentType="application/vnd.openxmlformats-officedocument.presentationml.notesSlide+xml"/>
  <Override PartName="/ppt/theme/themeOverride10.xml" ContentType="application/vnd.openxmlformats-officedocument.themeOverride+xml"/>
  <Override PartName="/ppt/notesSlides/notesSlide11.xml" ContentType="application/vnd.openxmlformats-officedocument.presentationml.notesSlide+xml"/>
  <Override PartName="/ppt/theme/themeOverride11.xml" ContentType="application/vnd.openxmlformats-officedocument.themeOverride+xml"/>
  <Override PartName="/ppt/notesSlides/notesSlide12.xml" ContentType="application/vnd.openxmlformats-officedocument.presentationml.notesSlide+xml"/>
  <Override PartName="/ppt/theme/themeOverride12.xml" ContentType="application/vnd.openxmlformats-officedocument.themeOverride+xml"/>
  <Override PartName="/ppt/notesSlides/notesSlide13.xml" ContentType="application/vnd.openxmlformats-officedocument.presentationml.notesSlide+xml"/>
  <Override PartName="/ppt/theme/themeOverride13.xml" ContentType="application/vnd.openxmlformats-officedocument.themeOverride+xml"/>
  <Override PartName="/ppt/notesSlides/notesSlide14.xml" ContentType="application/vnd.openxmlformats-officedocument.presentationml.notesSlide+xml"/>
  <Override PartName="/ppt/theme/themeOverride14.xml" ContentType="application/vnd.openxmlformats-officedocument.themeOverride+xml"/>
  <Override PartName="/ppt/notesSlides/notesSlide15.xml" ContentType="application/vnd.openxmlformats-officedocument.presentationml.notesSlide+xml"/>
  <Override PartName="/ppt/theme/themeOverride15.xml" ContentType="application/vnd.openxmlformats-officedocument.themeOverride+xml"/>
  <Override PartName="/ppt/notesSlides/notesSlide16.xml" ContentType="application/vnd.openxmlformats-officedocument.presentationml.notesSlide+xml"/>
  <Override PartName="/ppt/theme/themeOverride16.xml" ContentType="application/vnd.openxmlformats-officedocument.themeOverride+xml"/>
  <Override PartName="/ppt/notesSlides/notesSlide17.xml" ContentType="application/vnd.openxmlformats-officedocument.presentationml.notesSlide+xml"/>
  <Override PartName="/ppt/theme/themeOverride17.xml" ContentType="application/vnd.openxmlformats-officedocument.themeOverride+xml"/>
  <Override PartName="/ppt/notesSlides/notesSlide18.xml" ContentType="application/vnd.openxmlformats-officedocument.presentationml.notesSlide+xml"/>
  <Override PartName="/ppt/theme/themeOverride18.xml" ContentType="application/vnd.openxmlformats-officedocument.themeOverride+xml"/>
  <Override PartName="/ppt/notesSlides/notesSlide19.xml" ContentType="application/vnd.openxmlformats-officedocument.presentationml.notesSlide+xml"/>
  <Override PartName="/ppt/theme/themeOverride19.xml" ContentType="application/vnd.openxmlformats-officedocument.themeOverride+xml"/>
  <Override PartName="/ppt/notesSlides/notesSlide20.xml" ContentType="application/vnd.openxmlformats-officedocument.presentationml.notesSlide+xml"/>
  <Override PartName="/ppt/theme/themeOverride20.xml" ContentType="application/vnd.openxmlformats-officedocument.themeOverride+xml"/>
  <Override PartName="/ppt/notesSlides/notesSlide21.xml" ContentType="application/vnd.openxmlformats-officedocument.presentationml.notesSlide+xml"/>
  <Override PartName="/ppt/theme/themeOverride21.xml" ContentType="application/vnd.openxmlformats-officedocument.themeOverride+xml"/>
  <Override PartName="/ppt/notesSlides/notesSlide22.xml" ContentType="application/vnd.openxmlformats-officedocument.presentationml.notesSlide+xml"/>
  <Override PartName="/ppt/theme/themeOverride22.xml" ContentType="application/vnd.openxmlformats-officedocument.themeOverride+xml"/>
  <Override PartName="/ppt/notesSlides/notesSlide23.xml" ContentType="application/vnd.openxmlformats-officedocument.presentationml.notesSlide+xml"/>
  <Override PartName="/ppt/theme/themeOverride23.xml" ContentType="application/vnd.openxmlformats-officedocument.themeOverride+xml"/>
  <Override PartName="/ppt/notesSlides/notesSlide24.xml" ContentType="application/vnd.openxmlformats-officedocument.presentationml.notesSlide+xml"/>
  <Override PartName="/ppt/theme/themeOverride24.xml" ContentType="application/vnd.openxmlformats-officedocument.themeOverride+xml"/>
  <Override PartName="/ppt/notesSlides/notesSlide25.xml" ContentType="application/vnd.openxmlformats-officedocument.presentationml.notesSlide+xml"/>
  <Override PartName="/ppt/theme/themeOverride25.xml" ContentType="application/vnd.openxmlformats-officedocument.themeOverride+xml"/>
  <Override PartName="/ppt/notesSlides/notesSlide26.xml" ContentType="application/vnd.openxmlformats-officedocument.presentationml.notesSlide+xml"/>
  <Override PartName="/ppt/theme/themeOverride26.xml" ContentType="application/vnd.openxmlformats-officedocument.themeOverride+xml"/>
  <Override PartName="/ppt/notesSlides/notesSlide27.xml" ContentType="application/vnd.openxmlformats-officedocument.presentationml.notesSlide+xml"/>
  <Override PartName="/ppt/theme/themeOverride27.xml" ContentType="application/vnd.openxmlformats-officedocument.themeOverride+xml"/>
  <Override PartName="/ppt/notesSlides/notesSlide28.xml" ContentType="application/vnd.openxmlformats-officedocument.presentationml.notesSlide+xml"/>
  <Override PartName="/ppt/theme/themeOverride28.xml" ContentType="application/vnd.openxmlformats-officedocument.themeOverride+xml"/>
  <Override PartName="/ppt/notesSlides/notesSlide29.xml" ContentType="application/vnd.openxmlformats-officedocument.presentationml.notesSlide+xml"/>
  <Override PartName="/ppt/theme/themeOverride29.xml" ContentType="application/vnd.openxmlformats-officedocument.themeOverride+xml"/>
  <Override PartName="/ppt/notesSlides/notesSlide30.xml" ContentType="application/vnd.openxmlformats-officedocument.presentationml.notesSlide+xml"/>
  <Override PartName="/ppt/ink/ink1.xml" ContentType="application/inkml+xml"/>
  <Override PartName="/ppt/theme/themeOverride30.xml" ContentType="application/vnd.openxmlformats-officedocument.themeOverride+xml"/>
  <Override PartName="/ppt/notesSlides/notesSlide31.xml" ContentType="application/vnd.openxmlformats-officedocument.presentationml.notesSlide+xml"/>
  <Override PartName="/ppt/theme/themeOverride3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35"/>
  </p:notesMasterIdLst>
  <p:sldIdLst>
    <p:sldId id="273" r:id="rId3"/>
    <p:sldId id="267" r:id="rId4"/>
    <p:sldId id="278" r:id="rId5"/>
    <p:sldId id="269" r:id="rId6"/>
    <p:sldId id="279" r:id="rId7"/>
    <p:sldId id="280" r:id="rId8"/>
    <p:sldId id="281" r:id="rId9"/>
    <p:sldId id="282" r:id="rId10"/>
    <p:sldId id="283" r:id="rId11"/>
    <p:sldId id="284" r:id="rId12"/>
    <p:sldId id="285" r:id="rId13"/>
    <p:sldId id="286" r:id="rId14"/>
    <p:sldId id="287" r:id="rId15"/>
    <p:sldId id="288" r:id="rId16"/>
    <p:sldId id="289" r:id="rId17"/>
    <p:sldId id="290" r:id="rId18"/>
    <p:sldId id="291" r:id="rId19"/>
    <p:sldId id="292" r:id="rId20"/>
    <p:sldId id="293" r:id="rId21"/>
    <p:sldId id="294" r:id="rId22"/>
    <p:sldId id="295" r:id="rId23"/>
    <p:sldId id="296" r:id="rId24"/>
    <p:sldId id="297" r:id="rId25"/>
    <p:sldId id="298" r:id="rId26"/>
    <p:sldId id="299" r:id="rId27"/>
    <p:sldId id="300" r:id="rId28"/>
    <p:sldId id="301" r:id="rId29"/>
    <p:sldId id="302" r:id="rId30"/>
    <p:sldId id="303" r:id="rId31"/>
    <p:sldId id="260" r:id="rId32"/>
    <p:sldId id="304" r:id="rId33"/>
    <p:sldId id="264"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vindra Nikam01" initials="RN" lastIdx="3" clrIdx="0">
    <p:extLst>
      <p:ext uri="{19B8F6BF-5375-455C-9EA6-DF929625EA0E}">
        <p15:presenceInfo xmlns:p15="http://schemas.microsoft.com/office/powerpoint/2012/main" userId="S::ravindra_nikam01@ad.Infosys.com::85264ce8-b679-47f4-bad4-d77ee74daa5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3266" autoAdjust="0"/>
  </p:normalViewPr>
  <p:slideViewPr>
    <p:cSldViewPr snapToGrid="0">
      <p:cViewPr varScale="1">
        <p:scale>
          <a:sx n="56" d="100"/>
          <a:sy n="56" d="100"/>
        </p:scale>
        <p:origin x="129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6-04T03:32:43.028"/>
    </inkml:context>
    <inkml:brush xml:id="br0">
      <inkml:brushProperty name="width" value="0.05292" units="cm"/>
      <inkml:brushProperty name="height" value="0.05292" units="cm"/>
      <inkml:brushProperty name="color" value="#FF0000"/>
    </inkml:brush>
  </inkml:definitions>
  <inkml:trace contextRef="#ctx0" brushRef="#br0">14445 5855 0</inkml:trace>
  <inkml:trace contextRef="#ctx0" brushRef="#br0" timeOffset="953.43">21387 6818 0,'40'0'15</inkml:trace>
  <inkml:trace contextRef="#ctx0" brushRef="#br0" timeOffset="1172.21">21427 6818 0,'41'0'47</inkml:trace>
  <inkml:trace contextRef="#ctx0" brushRef="#br0" timeOffset="7643.06">17214 6256 0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A36E58-86D9-4018-BB5E-64CB9FCABA9B}" type="datetimeFigureOut">
              <a:rPr lang="en-US" smtClean="0"/>
              <a:t>2/10/2021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DF91E5-9C05-4B21-9455-65D548F5BE70}" type="slidenum">
              <a:rPr lang="en-US" smtClean="0"/>
              <a:t>‹#›</a:t>
            </a:fld>
            <a:endParaRPr lang="en-US"/>
          </a:p>
        </p:txBody>
      </p:sp>
    </p:spTree>
    <p:extLst>
      <p:ext uri="{BB962C8B-B14F-4D97-AF65-F5344CB8AC3E}">
        <p14:creationId xmlns:p14="http://schemas.microsoft.com/office/powerpoint/2010/main" val="156209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F91E5-9C05-4B21-9455-65D548F5BE70}" type="slidenum">
              <a:rPr lang="en-US" smtClean="0"/>
              <a:t>1</a:t>
            </a:fld>
            <a:endParaRPr lang="en-US"/>
          </a:p>
        </p:txBody>
      </p:sp>
    </p:spTree>
    <p:extLst>
      <p:ext uri="{BB962C8B-B14F-4D97-AF65-F5344CB8AC3E}">
        <p14:creationId xmlns:p14="http://schemas.microsoft.com/office/powerpoint/2010/main" val="1649632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DF91E5-9C05-4B21-9455-65D548F5BE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5246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DF91E5-9C05-4B21-9455-65D548F5BE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67542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DF91E5-9C05-4B21-9455-65D548F5BE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6457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DF91E5-9C05-4B21-9455-65D548F5BE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69083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DF91E5-9C05-4B21-9455-65D548F5BE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6858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DF91E5-9C05-4B21-9455-65D548F5BE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97035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DF91E5-9C05-4B21-9455-65D548F5BE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97383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DF91E5-9C05-4B21-9455-65D548F5BE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36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DF91E5-9C05-4B21-9455-65D548F5BE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1315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DF91E5-9C05-4B21-9455-65D548F5BE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0994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suggestion,</a:t>
            </a:r>
          </a:p>
          <a:p>
            <a:r>
              <a:rPr lang="en-US" dirty="0"/>
              <a:t>We know these are challenging times. ISP may struggle service continuity, we may face power outage. </a:t>
            </a:r>
          </a:p>
          <a:p>
            <a:r>
              <a:rPr lang="en-US" dirty="0"/>
              <a:t>Stay connected to talk session and with available backup option we reconnect session immediately</a:t>
            </a:r>
          </a:p>
        </p:txBody>
      </p:sp>
      <p:sp>
        <p:nvSpPr>
          <p:cNvPr id="4" name="Slide Number Placeholder 3"/>
          <p:cNvSpPr>
            <a:spLocks noGrp="1"/>
          </p:cNvSpPr>
          <p:nvPr>
            <p:ph type="sldNum" sz="quarter" idx="5"/>
          </p:nvPr>
        </p:nvSpPr>
        <p:spPr/>
        <p:txBody>
          <a:bodyPr/>
          <a:lstStyle/>
          <a:p>
            <a:fld id="{3BDF91E5-9C05-4B21-9455-65D548F5BE70}" type="slidenum">
              <a:rPr lang="en-US" smtClean="0"/>
              <a:t>2</a:t>
            </a:fld>
            <a:endParaRPr lang="en-US"/>
          </a:p>
        </p:txBody>
      </p:sp>
    </p:spTree>
    <p:extLst>
      <p:ext uri="{BB962C8B-B14F-4D97-AF65-F5344CB8AC3E}">
        <p14:creationId xmlns:p14="http://schemas.microsoft.com/office/powerpoint/2010/main" val="41956691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DF91E5-9C05-4B21-9455-65D548F5BE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57858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DF91E5-9C05-4B21-9455-65D548F5BE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71496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DF91E5-9C05-4B21-9455-65D548F5BE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9645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DF91E5-9C05-4B21-9455-65D548F5BE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34589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DF91E5-9C05-4B21-9455-65D548F5BE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28349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DF91E5-9C05-4B21-9455-65D548F5BE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33061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DF91E5-9C05-4B21-9455-65D548F5BE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74642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DF91E5-9C05-4B21-9455-65D548F5BE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23196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DF91E5-9C05-4B21-9455-65D548F5BE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09398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DF91E5-9C05-4B21-9455-65D548F5BE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9485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DF91E5-9C05-4B21-9455-65D548F5BE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76404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mixed reality to create </a:t>
            </a:r>
            <a:r>
              <a:rPr lang="en-US" b="1" dirty="0"/>
              <a:t>hologram</a:t>
            </a:r>
          </a:p>
          <a:p>
            <a:r>
              <a:rPr lang="en-US" dirty="0"/>
              <a:t>Then use Speech to Text to get speech</a:t>
            </a:r>
          </a:p>
          <a:p>
            <a:r>
              <a:rPr lang="en-US" dirty="0"/>
              <a:t>Then translate text to Japanese speech</a:t>
            </a:r>
          </a:p>
          <a:p>
            <a:r>
              <a:rPr lang="en-US" dirty="0"/>
              <a:t>Finally using Neural network, render keynote Japanese sounding with same tone and accent</a:t>
            </a:r>
          </a:p>
          <a:p>
            <a:endParaRPr lang="en-US" dirty="0"/>
          </a:p>
          <a:p>
            <a:r>
              <a:rPr lang="en-US" dirty="0"/>
              <a:t>Transliteration process of expressing sound of how word is pronounced in source language. </a:t>
            </a:r>
            <a:r>
              <a:rPr lang="en-US" dirty="0" err="1"/>
              <a:t>Doesnot</a:t>
            </a:r>
            <a:r>
              <a:rPr lang="en-US" dirty="0"/>
              <a:t> give meaning of word</a:t>
            </a:r>
          </a:p>
          <a:p>
            <a:pPr fontAlgn="base"/>
            <a:r>
              <a:rPr lang="en-US" sz="1200" b="0" i="0" kern="1200" dirty="0">
                <a:solidFill>
                  <a:schemeClr val="tx1"/>
                </a:solidFill>
                <a:effectLst/>
                <a:latin typeface="+mn-lt"/>
                <a:ea typeface="+mn-ea"/>
                <a:cs typeface="+mn-cs"/>
              </a:rPr>
              <a:t>What’s the difference between a transliteration and a translation?</a:t>
            </a:r>
          </a:p>
          <a:p>
            <a:pPr fontAlgn="base"/>
            <a:r>
              <a:rPr lang="en-US" sz="1200" b="1" i="0"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 A translation tells you the meaning of words in another language. A transliteration doesn’t tell you the meaning of the words, but it helps you pronounce them. Transliteration changes the letters from one alphabet or language into the corresponding, similar-sounding characters of another alphabet.</a:t>
            </a:r>
          </a:p>
        </p:txBody>
      </p:sp>
      <p:sp>
        <p:nvSpPr>
          <p:cNvPr id="4" name="Slide Number Placeholder 3"/>
          <p:cNvSpPr>
            <a:spLocks noGrp="1"/>
          </p:cNvSpPr>
          <p:nvPr>
            <p:ph type="sldNum" sz="quarter" idx="5"/>
          </p:nvPr>
        </p:nvSpPr>
        <p:spPr/>
        <p:txBody>
          <a:bodyPr/>
          <a:lstStyle/>
          <a:p>
            <a:fld id="{3BDF91E5-9C05-4B21-9455-65D548F5BE70}" type="slidenum">
              <a:rPr lang="en-US" smtClean="0"/>
              <a:t>30</a:t>
            </a:fld>
            <a:endParaRPr lang="en-US"/>
          </a:p>
        </p:txBody>
      </p:sp>
    </p:spTree>
    <p:extLst>
      <p:ext uri="{BB962C8B-B14F-4D97-AF65-F5344CB8AC3E}">
        <p14:creationId xmlns:p14="http://schemas.microsoft.com/office/powerpoint/2010/main" val="20961331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DF91E5-9C05-4B21-9455-65D548F5BE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1745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 find shortest distance between cities</a:t>
            </a:r>
          </a:p>
          <a:p>
            <a:r>
              <a:rPr lang="en-US" dirty="0"/>
              <a:t>However scientists wanted to solve more challenging unsolved problems </a:t>
            </a:r>
            <a:r>
              <a:rPr lang="en-US" dirty="0" err="1"/>
              <a:t>e.g</a:t>
            </a:r>
            <a:r>
              <a:rPr lang="en-US" dirty="0"/>
              <a:t> healthcare, transport, computer vision, language processing.</a:t>
            </a:r>
          </a:p>
          <a:p>
            <a:r>
              <a:rPr lang="en-US" dirty="0"/>
              <a:t>We found Machine learning give interesting and good results</a:t>
            </a:r>
          </a:p>
        </p:txBody>
      </p:sp>
      <p:sp>
        <p:nvSpPr>
          <p:cNvPr id="4" name="Slide Number Placeholder 3"/>
          <p:cNvSpPr>
            <a:spLocks noGrp="1"/>
          </p:cNvSpPr>
          <p:nvPr>
            <p:ph type="sldNum" sz="quarter" idx="5"/>
          </p:nvPr>
        </p:nvSpPr>
        <p:spPr/>
        <p:txBody>
          <a:bodyPr/>
          <a:lstStyle/>
          <a:p>
            <a:fld id="{3BDF91E5-9C05-4B21-9455-65D548F5BE70}" type="slidenum">
              <a:rPr lang="en-US" smtClean="0"/>
              <a:t>4</a:t>
            </a:fld>
            <a:endParaRPr lang="en-US"/>
          </a:p>
        </p:txBody>
      </p:sp>
    </p:spTree>
    <p:extLst>
      <p:ext uri="{BB962C8B-B14F-4D97-AF65-F5344CB8AC3E}">
        <p14:creationId xmlns:p14="http://schemas.microsoft.com/office/powerpoint/2010/main" val="481007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DF91E5-9C05-4B21-9455-65D548F5BE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5701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DF91E5-9C05-4B21-9455-65D548F5BE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3034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DF91E5-9C05-4B21-9455-65D548F5BE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7207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DF91E5-9C05-4B21-9455-65D548F5BE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6715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DF91E5-9C05-4B21-9455-65D548F5BE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893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1AF9328-F80C-4870-A4F5-E546F8BF9F9A}" type="datetime1">
              <a:rPr lang="en-US" smtClean="0"/>
              <a:t>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A4B40F-07D9-4AE2-81D0-49EF3B6E3267}" type="slidenum">
              <a:rPr lang="en-US" smtClean="0"/>
              <a:t>‹#›</a:t>
            </a:fld>
            <a:endParaRPr lang="en-US"/>
          </a:p>
        </p:txBody>
      </p:sp>
    </p:spTree>
    <p:extLst>
      <p:ext uri="{BB962C8B-B14F-4D97-AF65-F5344CB8AC3E}">
        <p14:creationId xmlns:p14="http://schemas.microsoft.com/office/powerpoint/2010/main" val="308580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4AF5673-A607-48FF-9BED-2CB6DD123478}" type="datetime1">
              <a:rPr lang="en-US" smtClean="0"/>
              <a:t>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A4B40F-07D9-4AE2-81D0-49EF3B6E3267}" type="slidenum">
              <a:rPr lang="en-US" smtClean="0"/>
              <a:t>‹#›</a:t>
            </a:fld>
            <a:endParaRPr lang="en-US"/>
          </a:p>
        </p:txBody>
      </p:sp>
    </p:spTree>
    <p:extLst>
      <p:ext uri="{BB962C8B-B14F-4D97-AF65-F5344CB8AC3E}">
        <p14:creationId xmlns:p14="http://schemas.microsoft.com/office/powerpoint/2010/main" val="83319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AD4ECD-78EE-4131-BD1F-904A61046248}" type="datetime1">
              <a:rPr lang="en-US" smtClean="0"/>
              <a:t>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A4B40F-07D9-4AE2-81D0-49EF3B6E3267}" type="slidenum">
              <a:rPr lang="en-US" smtClean="0"/>
              <a:t>‹#›</a:t>
            </a:fld>
            <a:endParaRPr lang="en-US"/>
          </a:p>
        </p:txBody>
      </p:sp>
    </p:spTree>
    <p:extLst>
      <p:ext uri="{BB962C8B-B14F-4D97-AF65-F5344CB8AC3E}">
        <p14:creationId xmlns:p14="http://schemas.microsoft.com/office/powerpoint/2010/main" val="18486981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E3DC32B0-90D9-47CA-AE14-33A33AD63610}" type="datetime1">
              <a:rPr lang="en-US" smtClean="0"/>
              <a:t>2/10/2021</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84489389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2B67E6-09B9-49F5-8515-266FFB3C81C1}" type="datetime1">
              <a:rPr lang="en-US" smtClean="0"/>
              <a:t>2/10/2021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1594689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06AD0A74-1476-44C0-81C7-BEE3AD2B778A}" type="datetime1">
              <a:rPr lang="en-US" smtClean="0"/>
              <a:t>2/10/2021</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55986317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38685DB-808B-42FA-BB91-2454B0F84B48}" type="datetime1">
              <a:rPr lang="en-US" smtClean="0"/>
              <a:t>2/10/2021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32133892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8DF794-84B4-4C81-B76B-5C1EEEB8008F}" type="datetime1">
              <a:rPr lang="en-US" smtClean="0"/>
              <a:t>2/10/2021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3381913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C7C367C-67A0-40B7-9577-A3A744068E66}" type="datetime1">
              <a:rPr lang="en-US" smtClean="0"/>
              <a:t>2/10/2021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25590529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5AA283-4CDC-4A6D-9740-CFDECD548080}" type="datetime1">
              <a:rPr lang="en-US" smtClean="0"/>
              <a:t>2/10/2021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19803391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E85ADEF3-452F-451D-8D26-71220A4182F0}" type="datetime1">
              <a:rPr lang="en-US" smtClean="0"/>
              <a:t>2/10/2021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16153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0056E81-CB0E-44DF-8E5A-E77D058BCF1E}" type="datetime1">
              <a:rPr lang="en-US" smtClean="0"/>
              <a:t>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A4B40F-07D9-4AE2-81D0-49EF3B6E3267}" type="slidenum">
              <a:rPr lang="en-US" smtClean="0"/>
              <a:t>‹#›</a:t>
            </a:fld>
            <a:endParaRPr lang="en-US"/>
          </a:p>
        </p:txBody>
      </p:sp>
    </p:spTree>
    <p:extLst>
      <p:ext uri="{BB962C8B-B14F-4D97-AF65-F5344CB8AC3E}">
        <p14:creationId xmlns:p14="http://schemas.microsoft.com/office/powerpoint/2010/main" val="9242386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6D200B6E-8107-40E1-BF20-851AC2AECB33}" type="datetime1">
              <a:rPr lang="en-US" smtClean="0"/>
              <a:t>2/10/2021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960443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5AE7C5-8E4D-4402-B5F7-081ABD425D19}" type="datetime1">
              <a:rPr lang="en-US" smtClean="0"/>
              <a:t>2/10/2021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1753018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07E0CD-E9B5-4F89-AE2B-6A23A8F1B47E}" type="datetime1">
              <a:rPr lang="en-US" smtClean="0"/>
              <a:t>2/10/2021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1041244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A98C8AC-75AB-4A61-8510-D0CA219D41B0}" type="datetime1">
              <a:rPr lang="en-US" smtClean="0"/>
              <a:t>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A4B40F-07D9-4AE2-81D0-49EF3B6E3267}" type="slidenum">
              <a:rPr lang="en-US" smtClean="0"/>
              <a:t>‹#›</a:t>
            </a:fld>
            <a:endParaRPr lang="en-US"/>
          </a:p>
        </p:txBody>
      </p:sp>
    </p:spTree>
    <p:extLst>
      <p:ext uri="{BB962C8B-B14F-4D97-AF65-F5344CB8AC3E}">
        <p14:creationId xmlns:p14="http://schemas.microsoft.com/office/powerpoint/2010/main" val="1709445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6891EFB-A100-48B9-AE6C-AE2903B79370}" type="datetime1">
              <a:rPr lang="en-US" smtClean="0"/>
              <a:t>2/10/2021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A4B40F-07D9-4AE2-81D0-49EF3B6E3267}" type="slidenum">
              <a:rPr lang="en-US" smtClean="0"/>
              <a:t>‹#›</a:t>
            </a:fld>
            <a:endParaRPr lang="en-US"/>
          </a:p>
        </p:txBody>
      </p:sp>
    </p:spTree>
    <p:extLst>
      <p:ext uri="{BB962C8B-B14F-4D97-AF65-F5344CB8AC3E}">
        <p14:creationId xmlns:p14="http://schemas.microsoft.com/office/powerpoint/2010/main" val="2279420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CD095E9-D086-4CAD-921C-0845DEB4C83D}" type="datetime1">
              <a:rPr lang="en-US" smtClean="0"/>
              <a:t>2/10/2021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A4B40F-07D9-4AE2-81D0-49EF3B6E3267}" type="slidenum">
              <a:rPr lang="en-US" smtClean="0"/>
              <a:t>‹#›</a:t>
            </a:fld>
            <a:endParaRPr lang="en-US"/>
          </a:p>
        </p:txBody>
      </p:sp>
    </p:spTree>
    <p:extLst>
      <p:ext uri="{BB962C8B-B14F-4D97-AF65-F5344CB8AC3E}">
        <p14:creationId xmlns:p14="http://schemas.microsoft.com/office/powerpoint/2010/main" val="3327500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B78C4C4-EE2D-4941-B234-1EF0FC25420C}" type="datetime1">
              <a:rPr lang="en-US" smtClean="0"/>
              <a:t>2/10/2021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A4B40F-07D9-4AE2-81D0-49EF3B6E3267}" type="slidenum">
              <a:rPr lang="en-US" smtClean="0"/>
              <a:t>‹#›</a:t>
            </a:fld>
            <a:endParaRPr lang="en-US"/>
          </a:p>
        </p:txBody>
      </p:sp>
    </p:spTree>
    <p:extLst>
      <p:ext uri="{BB962C8B-B14F-4D97-AF65-F5344CB8AC3E}">
        <p14:creationId xmlns:p14="http://schemas.microsoft.com/office/powerpoint/2010/main" val="4239983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E3F1E4-AC40-4B1F-893B-321B49B15B3A}" type="datetime1">
              <a:rPr lang="en-US" smtClean="0"/>
              <a:t>2/10/2021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A4B40F-07D9-4AE2-81D0-49EF3B6E3267}" type="slidenum">
              <a:rPr lang="en-US" smtClean="0"/>
              <a:t>‹#›</a:t>
            </a:fld>
            <a:endParaRPr lang="en-US"/>
          </a:p>
        </p:txBody>
      </p:sp>
    </p:spTree>
    <p:extLst>
      <p:ext uri="{BB962C8B-B14F-4D97-AF65-F5344CB8AC3E}">
        <p14:creationId xmlns:p14="http://schemas.microsoft.com/office/powerpoint/2010/main" val="12820796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0AB60A5-6397-4A2C-9175-777986E0DC3B}" type="datetime1">
              <a:rPr lang="en-US" smtClean="0"/>
              <a:t>2/10/2021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A4B40F-07D9-4AE2-81D0-49EF3B6E3267}" type="slidenum">
              <a:rPr lang="en-US" smtClean="0"/>
              <a:t>‹#›</a:t>
            </a:fld>
            <a:endParaRPr lang="en-US"/>
          </a:p>
        </p:txBody>
      </p:sp>
    </p:spTree>
    <p:extLst>
      <p:ext uri="{BB962C8B-B14F-4D97-AF65-F5344CB8AC3E}">
        <p14:creationId xmlns:p14="http://schemas.microsoft.com/office/powerpoint/2010/main" val="1517627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D5BD5AA-FC7C-4ED1-82FF-AE523DE11165}" type="datetime1">
              <a:rPr lang="en-US" smtClean="0"/>
              <a:t>2/10/2021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A4B40F-07D9-4AE2-81D0-49EF3B6E3267}" type="slidenum">
              <a:rPr lang="en-US" smtClean="0"/>
              <a:t>‹#›</a:t>
            </a:fld>
            <a:endParaRPr lang="en-US"/>
          </a:p>
        </p:txBody>
      </p:sp>
    </p:spTree>
    <p:extLst>
      <p:ext uri="{BB962C8B-B14F-4D97-AF65-F5344CB8AC3E}">
        <p14:creationId xmlns:p14="http://schemas.microsoft.com/office/powerpoint/2010/main" val="1798985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D7B93B-0886-4DB9-9E9C-D2369A06B219}" type="datetime1">
              <a:rPr lang="en-US" smtClean="0"/>
              <a:t>2/10/2021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A4B40F-07D9-4AE2-81D0-49EF3B6E3267}" type="slidenum">
              <a:rPr lang="en-US" smtClean="0"/>
              <a:t>‹#›</a:t>
            </a:fld>
            <a:endParaRPr lang="en-US"/>
          </a:p>
        </p:txBody>
      </p:sp>
    </p:spTree>
    <p:extLst>
      <p:ext uri="{BB962C8B-B14F-4D97-AF65-F5344CB8AC3E}">
        <p14:creationId xmlns:p14="http://schemas.microsoft.com/office/powerpoint/2010/main" val="14171606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EDDA3D66-F1CE-4C32-9F3B-E85F0968E2ED}" type="datetime1">
              <a:rPr lang="en-US" smtClean="0"/>
              <a:t>2/10/2021</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915971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jpg"/><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microsoft.com/office/2007/relationships/hdphoto" Target="../media/hdphoto2.wdp"/></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7.emf"/><Relationship Id="rId2" Type="http://schemas.openxmlformats.org/officeDocument/2006/relationships/slideLayout" Target="../slideLayouts/slideLayout1.xml"/><Relationship Id="rId1" Type="http://schemas.openxmlformats.org/officeDocument/2006/relationships/themeOverride" Target="../theme/themeOverride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18.emf"/><Relationship Id="rId2" Type="http://schemas.openxmlformats.org/officeDocument/2006/relationships/slideLayout" Target="../slideLayouts/slideLayout1.xml"/><Relationship Id="rId1" Type="http://schemas.openxmlformats.org/officeDocument/2006/relationships/themeOverride" Target="../theme/themeOverride10.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hemeOverride" Target="../theme/themeOverride1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20.emf"/><Relationship Id="rId2" Type="http://schemas.openxmlformats.org/officeDocument/2006/relationships/slideLayout" Target="../slideLayouts/slideLayout1.xml"/><Relationship Id="rId1" Type="http://schemas.openxmlformats.org/officeDocument/2006/relationships/themeOverride" Target="../theme/themeOverride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1.emf"/><Relationship Id="rId2" Type="http://schemas.openxmlformats.org/officeDocument/2006/relationships/slideLayout" Target="../slideLayouts/slideLayout1.xml"/><Relationship Id="rId1" Type="http://schemas.openxmlformats.org/officeDocument/2006/relationships/themeOverride" Target="../theme/themeOverride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notesSlide" Target="../notesSlides/notesSlide15.xml"/><Relationship Id="rId7" Type="http://schemas.openxmlformats.org/officeDocument/2006/relationships/image" Target="../media/image22.png"/><Relationship Id="rId2" Type="http://schemas.openxmlformats.org/officeDocument/2006/relationships/slideLayout" Target="../slideLayouts/slideLayout1.xml"/><Relationship Id="rId1" Type="http://schemas.openxmlformats.org/officeDocument/2006/relationships/themeOverride" Target="../theme/themeOverride1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hemeOverride" Target="../theme/themeOverride1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17.emf"/><Relationship Id="rId2" Type="http://schemas.openxmlformats.org/officeDocument/2006/relationships/slideLayout" Target="../slideLayouts/slideLayout1.xml"/><Relationship Id="rId1" Type="http://schemas.openxmlformats.org/officeDocument/2006/relationships/themeOverride" Target="../theme/themeOverride1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hemeOverride" Target="../theme/themeOverride1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hemeOverride" Target="../theme/themeOverride1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hemeOverride" Target="../theme/themeOverride1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hemeOverride" Target="../theme/themeOverride20.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hemeOverride" Target="../theme/themeOverride2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hemeOverride" Target="../theme/themeOverride2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hemeOverride" Target="../theme/themeOverride2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hemeOverride" Target="../theme/themeOverride2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hemeOverride" Target="../theme/themeOverride2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hemeOverride" Target="../theme/themeOverride2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hemeOverride" Target="../theme/themeOverride2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hemeOverride" Target="../theme/themeOverride2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hemeOverride" Target="../theme/themeOverride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notesSlide" Target="../notesSlides/notesSlide30.xml"/><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hemeOverride" Target="../theme/themeOverride29.xml"/><Relationship Id="rId6" Type="http://schemas.openxmlformats.org/officeDocument/2006/relationships/hyperlink" Target="VID.mp4" TargetMode="External"/><Relationship Id="rId11" Type="http://schemas.openxmlformats.org/officeDocument/2006/relationships/image" Target="../media/image27.emf"/><Relationship Id="rId5" Type="http://schemas.openxmlformats.org/officeDocument/2006/relationships/image" Target="../media/image7.png"/><Relationship Id="rId4" Type="http://schemas.openxmlformats.org/officeDocument/2006/relationships/image" Target="../media/image6.jp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hemeOverride" Target="../theme/themeOverride30.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3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hemeOverride" Target="../theme/themeOverride31.xml"/><Relationship Id="rId6" Type="http://schemas.openxmlformats.org/officeDocument/2006/relationships/image" Target="../media/image8.png"/><Relationship Id="rId5" Type="http://schemas.openxmlformats.org/officeDocument/2006/relationships/image" Target="../media/image25.gif"/><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8.png"/><Relationship Id="rId3" Type="http://schemas.openxmlformats.org/officeDocument/2006/relationships/notesSlide" Target="../notesSlides/notesSlide4.xml"/><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slideLayout" Target="../slideLayouts/slideLayout1.xml"/><Relationship Id="rId1" Type="http://schemas.openxmlformats.org/officeDocument/2006/relationships/themeOverride" Target="../theme/themeOverride3.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7.png"/><Relationship Id="rId10" Type="http://schemas.openxmlformats.org/officeDocument/2006/relationships/image" Target="../media/image13.png"/><Relationship Id="rId4" Type="http://schemas.openxmlformats.org/officeDocument/2006/relationships/image" Target="../media/image6.jp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hemeOverride" Target="../theme/themeOverride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6.emf"/><Relationship Id="rId2" Type="http://schemas.openxmlformats.org/officeDocument/2006/relationships/slideLayout" Target="../slideLayouts/slideLayout1.xml"/><Relationship Id="rId1" Type="http://schemas.openxmlformats.org/officeDocument/2006/relationships/themeOverride" Target="../theme/themeOverride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hemeOverride" Target="../theme/themeOverride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hemeOverride" Target="../theme/themeOverride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hemeOverride" Target="../theme/themeOverride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B0503020102020204"/>
              <a:ea typeface="+mn-ea"/>
              <a:cs typeface="+mn-cs"/>
            </a:endParaRPr>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3"/>
          <a:srcRect t="10000"/>
          <a:stretch/>
        </p:blipFill>
        <p:spPr>
          <a:xfrm>
            <a:off x="0" y="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B0503020102020204"/>
              <a:ea typeface="+mn-ea"/>
              <a:cs typeface="+mn-cs"/>
            </a:endParaRPr>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000494" y="4011931"/>
            <a:ext cx="5268177" cy="2388870"/>
          </a:xfrm>
        </p:spPr>
        <p:txBody>
          <a:bodyPr>
            <a:noAutofit/>
          </a:bodyPr>
          <a:lstStyle/>
          <a:p>
            <a:pPr algn="l"/>
            <a:r>
              <a:rPr lang="en-US" sz="5600" dirty="0">
                <a:solidFill>
                  <a:srgbClr val="FFFFFF"/>
                </a:solidFill>
              </a:rPr>
              <a:t>NATURAL Language PROCESSING</a:t>
            </a:r>
          </a:p>
        </p:txBody>
      </p:sp>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21868" y="268856"/>
            <a:ext cx="717081" cy="633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r="53110"/>
          <a:stretch/>
        </p:blipFill>
        <p:spPr>
          <a:xfrm>
            <a:off x="208524" y="123524"/>
            <a:ext cx="1194607" cy="810095"/>
          </a:xfrm>
          <a:prstGeom prst="rect">
            <a:avLst/>
          </a:prstGeom>
        </p:spPr>
      </p:pic>
      <p:pic>
        <p:nvPicPr>
          <p:cNvPr id="11" name="Picture 10"/>
          <p:cNvPicPr>
            <a:picLocks noChangeAspect="1"/>
          </p:cNvPicPr>
          <p:nvPr/>
        </p:nvPicPr>
        <p:blipFill>
          <a:blip r:embed="rId6" cstate="print">
            <a:extLst>
              <a:ext uri="{BEBA8EAE-BF5A-486C-A8C5-ECC9F3942E4B}">
                <a14:imgProps xmlns:a14="http://schemas.microsoft.com/office/drawing/2010/main">
                  <a14:imgLayer r:embed="rId7">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0511571" y="15766"/>
            <a:ext cx="1680430" cy="1182414"/>
          </a:xfrm>
          <a:prstGeom prst="rect">
            <a:avLst/>
          </a:prstGeom>
        </p:spPr>
      </p:pic>
      <p:sp>
        <p:nvSpPr>
          <p:cNvPr id="12" name="Rectangle 11"/>
          <p:cNvSpPr/>
          <p:nvPr/>
        </p:nvSpPr>
        <p:spPr>
          <a:xfrm>
            <a:off x="3289773" y="-10"/>
            <a:ext cx="5612434" cy="1323439"/>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dirty="0">
                <a:ln>
                  <a:noFill/>
                </a:ln>
                <a:solidFill>
                  <a:prstClr val="white"/>
                </a:solidFill>
                <a:effectLst>
                  <a:glow rad="228600">
                    <a:srgbClr val="00B0F0">
                      <a:alpha val="40000"/>
                    </a:srgbClr>
                  </a:glow>
                  <a:outerShdw blurRad="38100" dist="38100" dir="2700000" algn="tl">
                    <a:srgbClr val="000000">
                      <a:alpha val="43137"/>
                    </a:srgbClr>
                  </a:outerShdw>
                </a:effectLst>
                <a:uLnTx/>
                <a:uFillTx/>
                <a:latin typeface="Franklin Gothic Book" panose="020B0503020102020204" pitchFamily="34" charset="0"/>
                <a:ea typeface="+mn-ea"/>
                <a:cs typeface="+mn-cs"/>
              </a:rPr>
              <a:t>TECH</a:t>
            </a:r>
            <a:r>
              <a:rPr kumimoji="0" lang="en-US" sz="6000" b="1" i="0" u="none" strike="noStrike" kern="1200" cap="none" spc="0" normalizeH="0" baseline="0" noProof="0" dirty="0">
                <a:ln>
                  <a:noFill/>
                </a:ln>
                <a:solidFill>
                  <a:prstClr val="white">
                    <a:lumMod val="85000"/>
                  </a:prstClr>
                </a:solidFill>
                <a:effectLst/>
                <a:uLnTx/>
                <a:uFillTx/>
                <a:latin typeface="Franklin Gothic Book" panose="020B0503020102020204" pitchFamily="34" charset="0"/>
                <a:ea typeface="Yu Gothic Medium" panose="020B0500000000000000" pitchFamily="34" charset="-128"/>
                <a:cs typeface="+mn-cs"/>
              </a:rPr>
              <a:t> </a:t>
            </a:r>
            <a:r>
              <a:rPr kumimoji="0" lang="en-US" sz="8000" b="1" i="0" u="none" strike="noStrike" kern="1200" cap="none" spc="0" normalizeH="0" baseline="0" noProof="0" dirty="0">
                <a:ln>
                  <a:noFill/>
                </a:ln>
                <a:solidFill>
                  <a:prstClr val="white"/>
                </a:solidFill>
                <a:effectLst>
                  <a:glow rad="228600">
                    <a:srgbClr val="00B0F0">
                      <a:alpha val="40000"/>
                    </a:srgbClr>
                  </a:glow>
                  <a:outerShdw blurRad="38100" dist="38100" dir="2700000" algn="tl">
                    <a:srgbClr val="000000">
                      <a:alpha val="43137"/>
                    </a:srgbClr>
                  </a:outerShdw>
                </a:effectLst>
                <a:uLnTx/>
                <a:uFillTx/>
                <a:latin typeface="Franklin Gothic Book" panose="020B0503020102020204" pitchFamily="34" charset="0"/>
                <a:ea typeface="+mn-ea"/>
                <a:cs typeface="+mn-cs"/>
              </a:rPr>
              <a:t>TALKS</a:t>
            </a:r>
          </a:p>
        </p:txBody>
      </p:sp>
      <p:sp>
        <p:nvSpPr>
          <p:cNvPr id="14" name="Rounded Rectangle 13"/>
          <p:cNvSpPr/>
          <p:nvPr/>
        </p:nvSpPr>
        <p:spPr>
          <a:xfrm>
            <a:off x="991527" y="5073029"/>
            <a:ext cx="3141407" cy="560438"/>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Franklin Gothic Book" panose="020B0503020102020204" pitchFamily="34" charset="0"/>
                <a:ea typeface="+mn-ea"/>
                <a:cs typeface="+mn-cs"/>
              </a:rPr>
              <a:t>Ravindra Nikam </a:t>
            </a:r>
          </a:p>
        </p:txBody>
      </p:sp>
      <p:sp>
        <p:nvSpPr>
          <p:cNvPr id="16" name="TextBox 15"/>
          <p:cNvSpPr txBox="1"/>
          <p:nvPr/>
        </p:nvSpPr>
        <p:spPr>
          <a:xfrm>
            <a:off x="916102" y="5676351"/>
            <a:ext cx="3439981"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Franklin Gothic Book" panose="020B0503020102020204" pitchFamily="34" charset="0"/>
                <a:ea typeface="+mn-ea"/>
                <a:cs typeface="+mn-cs"/>
              </a:rPr>
              <a:t>Presenter of the topic</a:t>
            </a:r>
          </a:p>
        </p:txBody>
      </p:sp>
      <p:pic>
        <p:nvPicPr>
          <p:cNvPr id="5" name="Picture 4"/>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20000" contrast="-40000"/>
                    </a14:imgEffect>
                  </a14:imgLayer>
                </a14:imgProps>
              </a:ext>
              <a:ext uri="{28A0092B-C50C-407E-A947-70E740481C1C}">
                <a14:useLocalDpi xmlns:a14="http://schemas.microsoft.com/office/drawing/2010/main" val="0"/>
              </a:ext>
            </a:extLst>
          </a:blip>
          <a:srcRect r="9172"/>
          <a:stretch/>
        </p:blipFill>
        <p:spPr>
          <a:xfrm rot="16200000">
            <a:off x="1282425" y="2383723"/>
            <a:ext cx="2711463" cy="2238949"/>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sp>
        <p:nvSpPr>
          <p:cNvPr id="3" name="Slide Number Placeholder 2">
            <a:extLst>
              <a:ext uri="{FF2B5EF4-FFF2-40B4-BE49-F238E27FC236}">
                <a16:creationId xmlns:a16="http://schemas.microsoft.com/office/drawing/2014/main" id="{557E8F5A-27A4-435A-9D70-084B7CEEAD7D}"/>
              </a:ext>
            </a:extLst>
          </p:cNvPr>
          <p:cNvSpPr>
            <a:spLocks noGrp="1"/>
          </p:cNvSpPr>
          <p:nvPr>
            <p:ph type="sldNum" sz="quarter" idx="12"/>
          </p:nvPr>
        </p:nvSpPr>
        <p:spPr/>
        <p:txBody>
          <a:bodyPr/>
          <a:lstStyle/>
          <a:p>
            <a:fld id="{69E57DC2-970A-4B3E-BB1C-7A09969E49DF}" type="slidenum">
              <a:rPr lang="en-US" smtClean="0"/>
              <a:pPr/>
              <a:t>1</a:t>
            </a:fld>
            <a:endParaRPr lang="en-US" dirty="0"/>
          </a:p>
        </p:txBody>
      </p:sp>
    </p:spTree>
    <p:extLst>
      <p:ext uri="{BB962C8B-B14F-4D97-AF65-F5344CB8AC3E}">
        <p14:creationId xmlns:p14="http://schemas.microsoft.com/office/powerpoint/2010/main" val="455202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4C944E-75D7-405A-AD71-CFBE4E206360}"/>
              </a:ext>
            </a:extLst>
          </p:cNvPr>
          <p:cNvPicPr>
            <a:picLocks noChangeAspect="1"/>
          </p:cNvPicPr>
          <p:nvPr/>
        </p:nvPicPr>
        <p:blipFill>
          <a:blip r:embed="rId5">
            <a:duotone>
              <a:prstClr val="black"/>
              <a:srgbClr val="33F7FA">
                <a:tint val="45000"/>
                <a:satMod val="400000"/>
              </a:srgbClr>
            </a:duotone>
            <a:extLst>
              <a:ext uri="{28A0092B-C50C-407E-A947-70E740481C1C}">
                <a14:useLocalDpi xmlns:a14="http://schemas.microsoft.com/office/drawing/2010/main" val="0"/>
              </a:ext>
            </a:extLst>
          </a:blip>
          <a:stretch>
            <a:fillRect/>
          </a:stretch>
        </p:blipFill>
        <p:spPr>
          <a:xfrm>
            <a:off x="4363253" y="143180"/>
            <a:ext cx="3931379" cy="954817"/>
          </a:xfrm>
          <a:prstGeom prst="rect">
            <a:avLst/>
          </a:prstGeom>
        </p:spPr>
      </p:pic>
      <p:sp>
        <p:nvSpPr>
          <p:cNvPr id="5" name="Title 1">
            <a:extLst>
              <a:ext uri="{FF2B5EF4-FFF2-40B4-BE49-F238E27FC236}">
                <a16:creationId xmlns:a16="http://schemas.microsoft.com/office/drawing/2014/main" id="{2AB308FA-FE1A-4272-80FF-A1F4BEBC5FCB}"/>
              </a:ext>
            </a:extLst>
          </p:cNvPr>
          <p:cNvSpPr txBox="1">
            <a:spLocks/>
          </p:cNvSpPr>
          <p:nvPr/>
        </p:nvSpPr>
        <p:spPr>
          <a:xfrm>
            <a:off x="4707856" y="343508"/>
            <a:ext cx="3761774" cy="461665"/>
          </a:xfrm>
          <a:prstGeom prst="rect">
            <a:avLst/>
          </a:prstGeom>
        </p:spPr>
        <p:txBody>
          <a:bodyPr wrap="square">
            <a:spAutoFit/>
          </a:bodyPr>
          <a:lstStyle>
            <a:defPPr>
              <a:defRPr lang="en-US"/>
            </a:defPPr>
            <a:lvl1pPr marR="0" lvl="0" indent="0" defTabSz="914400" fontAlgn="auto">
              <a:lnSpc>
                <a:spcPct val="100000"/>
              </a:lnSpc>
              <a:spcBef>
                <a:spcPts val="0"/>
              </a:spcBef>
              <a:spcAft>
                <a:spcPts val="0"/>
              </a:spcAft>
              <a:buClrTx/>
              <a:buSzTx/>
              <a:buFontTx/>
              <a:buNone/>
              <a:tabLst/>
              <a:defRPr kumimoji="0" sz="2800" b="1" i="0" u="none" strike="noStrike" cap="none" spc="0" normalizeH="0" baseline="0">
                <a:ln>
                  <a:noFill/>
                </a:ln>
                <a:solidFill>
                  <a:srgbClr val="33F7FA"/>
                </a:solidFill>
                <a:effectLst/>
                <a:uLnTx/>
                <a:uFillTx/>
                <a:latin typeface="Agency FB" panose="020B0503020202020204" pitchFamily="34" charset="0"/>
              </a:defRPr>
            </a:lvl1pPr>
          </a:lstStyle>
          <a:p>
            <a:r>
              <a:rPr lang="en-US" sz="2400" b="1" i="0" u="none" strike="noStrike" baseline="0" dirty="0">
                <a:latin typeface="Agency FB" panose="020B0503020202020204" pitchFamily="34" charset="0"/>
              </a:rPr>
              <a:t>NLP Pipeline for Text processing</a:t>
            </a:r>
            <a:endParaRPr kumimoji="0" lang="en-US" sz="2400" b="1" i="0" u="none" strike="noStrike" kern="1200" cap="none" spc="0" normalizeH="0" baseline="0" noProof="0" dirty="0">
              <a:ln>
                <a:noFill/>
              </a:ln>
              <a:solidFill>
                <a:srgbClr val="33F7FA"/>
              </a:solidFill>
              <a:effectLst/>
              <a:uLnTx/>
              <a:uFillTx/>
              <a:latin typeface="Agency FB" panose="020B0503020202020204" pitchFamily="34" charset="0"/>
              <a:ea typeface="+mn-ea"/>
              <a:cs typeface="+mn-cs"/>
            </a:endParaRPr>
          </a:p>
        </p:txBody>
      </p:sp>
      <p:pic>
        <p:nvPicPr>
          <p:cNvPr id="6" name="Picture 5">
            <a:extLst>
              <a:ext uri="{FF2B5EF4-FFF2-40B4-BE49-F238E27FC236}">
                <a16:creationId xmlns:a16="http://schemas.microsoft.com/office/drawing/2014/main" id="{A95E1022-8487-45B2-A760-AF4843BB44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2547927" y="3918125"/>
            <a:ext cx="5190126" cy="1143260"/>
          </a:xfrm>
          <a:prstGeom prst="rect">
            <a:avLst/>
          </a:prstGeom>
        </p:spPr>
      </p:pic>
      <p:sp>
        <p:nvSpPr>
          <p:cNvPr id="3" name="Slide Number Placeholder 2">
            <a:extLst>
              <a:ext uri="{FF2B5EF4-FFF2-40B4-BE49-F238E27FC236}">
                <a16:creationId xmlns:a16="http://schemas.microsoft.com/office/drawing/2014/main" id="{93253E6F-9066-4755-A118-A3C5B3E5DB0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A4B40F-07D9-4AE2-81D0-49EF3B6E326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E17C7D50-316E-47A6-8E35-1DFB37ECD04F}"/>
              </a:ext>
            </a:extLst>
          </p:cNvPr>
          <p:cNvPicPr>
            <a:picLocks noChangeAspect="1"/>
          </p:cNvPicPr>
          <p:nvPr/>
        </p:nvPicPr>
        <p:blipFill>
          <a:blip r:embed="rId7"/>
          <a:stretch>
            <a:fillRect/>
          </a:stretch>
        </p:blipFill>
        <p:spPr>
          <a:xfrm>
            <a:off x="1143000" y="1720668"/>
            <a:ext cx="9829800" cy="4428671"/>
          </a:xfrm>
          <a:prstGeom prst="rect">
            <a:avLst/>
          </a:prstGeom>
        </p:spPr>
      </p:pic>
    </p:spTree>
    <p:extLst>
      <p:ext uri="{BB962C8B-B14F-4D97-AF65-F5344CB8AC3E}">
        <p14:creationId xmlns:p14="http://schemas.microsoft.com/office/powerpoint/2010/main" val="650125753"/>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4C944E-75D7-405A-AD71-CFBE4E206360}"/>
              </a:ext>
            </a:extLst>
          </p:cNvPr>
          <p:cNvPicPr>
            <a:picLocks noChangeAspect="1"/>
          </p:cNvPicPr>
          <p:nvPr/>
        </p:nvPicPr>
        <p:blipFill>
          <a:blip r:embed="rId5">
            <a:duotone>
              <a:prstClr val="black"/>
              <a:srgbClr val="33F7FA">
                <a:tint val="45000"/>
                <a:satMod val="400000"/>
              </a:srgbClr>
            </a:duotone>
            <a:extLst>
              <a:ext uri="{28A0092B-C50C-407E-A947-70E740481C1C}">
                <a14:useLocalDpi xmlns:a14="http://schemas.microsoft.com/office/drawing/2010/main" val="0"/>
              </a:ext>
            </a:extLst>
          </a:blip>
          <a:stretch>
            <a:fillRect/>
          </a:stretch>
        </p:blipFill>
        <p:spPr>
          <a:xfrm>
            <a:off x="4363253" y="143180"/>
            <a:ext cx="3931379" cy="954817"/>
          </a:xfrm>
          <a:prstGeom prst="rect">
            <a:avLst/>
          </a:prstGeom>
        </p:spPr>
      </p:pic>
      <p:sp>
        <p:nvSpPr>
          <p:cNvPr id="5" name="Title 1">
            <a:extLst>
              <a:ext uri="{FF2B5EF4-FFF2-40B4-BE49-F238E27FC236}">
                <a16:creationId xmlns:a16="http://schemas.microsoft.com/office/drawing/2014/main" id="{2AB308FA-FE1A-4272-80FF-A1F4BEBC5FCB}"/>
              </a:ext>
            </a:extLst>
          </p:cNvPr>
          <p:cNvSpPr txBox="1">
            <a:spLocks/>
          </p:cNvSpPr>
          <p:nvPr/>
        </p:nvSpPr>
        <p:spPr>
          <a:xfrm>
            <a:off x="4616415" y="332078"/>
            <a:ext cx="3931379" cy="523220"/>
          </a:xfrm>
          <a:prstGeom prst="rect">
            <a:avLst/>
          </a:prstGeom>
        </p:spPr>
        <p:txBody>
          <a:bodyPr wrap="square">
            <a:spAutoFit/>
          </a:bodyPr>
          <a:lstStyle>
            <a:defPPr>
              <a:defRPr lang="en-US"/>
            </a:defPPr>
            <a:lvl1pPr marR="0" lvl="0" indent="0" defTabSz="914400" fontAlgn="auto">
              <a:lnSpc>
                <a:spcPct val="100000"/>
              </a:lnSpc>
              <a:spcBef>
                <a:spcPts val="0"/>
              </a:spcBef>
              <a:spcAft>
                <a:spcPts val="0"/>
              </a:spcAft>
              <a:buClrTx/>
              <a:buSzTx/>
              <a:buFontTx/>
              <a:buNone/>
              <a:tabLst/>
              <a:defRPr kumimoji="0" sz="2800" b="1" i="0" u="none" strike="noStrike" cap="none" spc="0" normalizeH="0" baseline="0">
                <a:ln>
                  <a:noFill/>
                </a:ln>
                <a:solidFill>
                  <a:srgbClr val="33F7FA"/>
                </a:solidFill>
                <a:effectLst/>
                <a:uLnTx/>
                <a:uFillTx/>
                <a:latin typeface="Agency FB" panose="020B0503020202020204" pitchFamily="34" charset="0"/>
              </a:defRPr>
            </a:lvl1pPr>
          </a:lstStyle>
          <a:p>
            <a:r>
              <a:rPr lang="en-IN" b="1" i="0" u="none" strike="noStrike" baseline="0" dirty="0">
                <a:latin typeface="Agency FB" panose="020B0503020202020204" pitchFamily="34" charset="0"/>
              </a:rPr>
              <a:t>Text Processing Techniques</a:t>
            </a:r>
            <a:endParaRPr kumimoji="0" lang="en-US" b="1" i="0" u="none" strike="noStrike" kern="1200" cap="none" spc="0" normalizeH="0" baseline="0" noProof="0" dirty="0">
              <a:ln>
                <a:noFill/>
              </a:ln>
              <a:solidFill>
                <a:srgbClr val="33F7FA"/>
              </a:solidFill>
              <a:effectLst/>
              <a:uLnTx/>
              <a:uFillTx/>
              <a:latin typeface="Agency FB" panose="020B0503020202020204" pitchFamily="34" charset="0"/>
              <a:ea typeface="+mn-ea"/>
              <a:cs typeface="+mn-cs"/>
            </a:endParaRPr>
          </a:p>
        </p:txBody>
      </p:sp>
      <p:pic>
        <p:nvPicPr>
          <p:cNvPr id="6" name="Picture 5">
            <a:extLst>
              <a:ext uri="{FF2B5EF4-FFF2-40B4-BE49-F238E27FC236}">
                <a16:creationId xmlns:a16="http://schemas.microsoft.com/office/drawing/2014/main" id="{A95E1022-8487-45B2-A760-AF4843BB44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2547927" y="3918125"/>
            <a:ext cx="5190126" cy="1143260"/>
          </a:xfrm>
          <a:prstGeom prst="rect">
            <a:avLst/>
          </a:prstGeom>
        </p:spPr>
      </p:pic>
      <p:sp>
        <p:nvSpPr>
          <p:cNvPr id="3" name="Slide Number Placeholder 2">
            <a:extLst>
              <a:ext uri="{FF2B5EF4-FFF2-40B4-BE49-F238E27FC236}">
                <a16:creationId xmlns:a16="http://schemas.microsoft.com/office/drawing/2014/main" id="{93253E6F-9066-4755-A118-A3C5B3E5DB0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A4B40F-07D9-4AE2-81D0-49EF3B6E326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87BD18C0-593A-4D3B-9FCB-9DA3956D32C4}"/>
              </a:ext>
            </a:extLst>
          </p:cNvPr>
          <p:cNvSpPr txBox="1"/>
          <p:nvPr/>
        </p:nvSpPr>
        <p:spPr>
          <a:xfrm>
            <a:off x="618767" y="1136243"/>
            <a:ext cx="11405593" cy="2677656"/>
          </a:xfrm>
          <a:prstGeom prst="rect">
            <a:avLst/>
          </a:prstGeom>
          <a:noFill/>
        </p:spPr>
        <p:txBody>
          <a:bodyPr wrap="square">
            <a:spAutoFit/>
          </a:bodyPr>
          <a:lstStyle/>
          <a:p>
            <a:pPr marL="342900" indent="-342900">
              <a:buFont typeface="Wingdings" panose="05000000000000000000" pitchFamily="2" charset="2"/>
              <a:buChar char="v"/>
            </a:pPr>
            <a:r>
              <a:rPr lang="en-IN" sz="2400" b="0" i="0" u="none" strike="noStrike" baseline="0" dirty="0">
                <a:solidFill>
                  <a:schemeClr val="bg1"/>
                </a:solidFill>
                <a:latin typeface="Calibri" panose="020F0502020204030204" pitchFamily="34" charset="0"/>
              </a:rPr>
              <a:t>Tokenization</a:t>
            </a:r>
          </a:p>
          <a:p>
            <a:endParaRPr lang="en-IN" sz="2400" b="0" i="0" u="none" strike="noStrike" baseline="0" dirty="0">
              <a:solidFill>
                <a:schemeClr val="bg1"/>
              </a:solidFill>
              <a:latin typeface="Calibri" panose="020F0502020204030204" pitchFamily="34" charset="0"/>
            </a:endParaRPr>
          </a:p>
          <a:p>
            <a:r>
              <a:rPr lang="en-IN" sz="2400" b="0" i="0" u="none" strike="noStrike" baseline="0" dirty="0">
                <a:solidFill>
                  <a:schemeClr val="bg1"/>
                </a:solidFill>
                <a:latin typeface="Arial" panose="020B0604020202020204" pitchFamily="34" charset="0"/>
              </a:rPr>
              <a:t>•</a:t>
            </a:r>
            <a:r>
              <a:rPr lang="en-IN" sz="2400" b="0" i="0" u="none" strike="noStrike" baseline="0" dirty="0">
                <a:solidFill>
                  <a:schemeClr val="bg1"/>
                </a:solidFill>
                <a:latin typeface="Calibri" panose="020F0502020204030204" pitchFamily="34" charset="0"/>
              </a:rPr>
              <a:t>In tokenization, the whole text is split into tokens.</a:t>
            </a:r>
          </a:p>
          <a:p>
            <a:r>
              <a:rPr lang="en-IN" sz="2400" b="0" i="0" u="none" strike="noStrike" baseline="0" dirty="0">
                <a:solidFill>
                  <a:schemeClr val="bg1"/>
                </a:solidFill>
                <a:latin typeface="Arial" panose="020B0604020202020204" pitchFamily="34" charset="0"/>
              </a:rPr>
              <a:t>•</a:t>
            </a:r>
            <a:r>
              <a:rPr lang="en-IN" sz="2400" b="0" i="0" u="none" strike="noStrike" baseline="0" dirty="0">
                <a:solidFill>
                  <a:schemeClr val="bg1"/>
                </a:solidFill>
                <a:latin typeface="Calibri" panose="020F0502020204030204" pitchFamily="34" charset="0"/>
              </a:rPr>
              <a:t>Sometimes we can assume that a token is a word, however that is not always necessary</a:t>
            </a:r>
          </a:p>
          <a:p>
            <a:r>
              <a:rPr lang="en-IN" sz="2400" b="0" i="0" u="none" strike="noStrike" baseline="0" dirty="0">
                <a:solidFill>
                  <a:schemeClr val="bg1"/>
                </a:solidFill>
                <a:latin typeface="Arial" panose="020B0604020202020204" pitchFamily="34" charset="0"/>
              </a:rPr>
              <a:t>•</a:t>
            </a:r>
            <a:r>
              <a:rPr lang="en-IN" sz="2400" b="0" i="0" u="none" strike="noStrike" baseline="0" dirty="0">
                <a:solidFill>
                  <a:schemeClr val="bg1"/>
                </a:solidFill>
                <a:latin typeface="Calibri" panose="020F0502020204030204" pitchFamily="34" charset="0"/>
              </a:rPr>
              <a:t>During the process of tokenization, one may choose to also remove special characters appearing in punctuation or otherwise. Each token then can be used for several tasks in NLP.</a:t>
            </a:r>
          </a:p>
        </p:txBody>
      </p:sp>
      <p:pic>
        <p:nvPicPr>
          <p:cNvPr id="12" name="Picture 11">
            <a:extLst>
              <a:ext uri="{FF2B5EF4-FFF2-40B4-BE49-F238E27FC236}">
                <a16:creationId xmlns:a16="http://schemas.microsoft.com/office/drawing/2014/main" id="{C5A516FF-4930-411E-9920-DEFF58A6552E}"/>
              </a:ext>
            </a:extLst>
          </p:cNvPr>
          <p:cNvPicPr>
            <a:picLocks noChangeAspect="1"/>
          </p:cNvPicPr>
          <p:nvPr/>
        </p:nvPicPr>
        <p:blipFill>
          <a:blip r:embed="rId7"/>
          <a:stretch>
            <a:fillRect/>
          </a:stretch>
        </p:blipFill>
        <p:spPr>
          <a:xfrm>
            <a:off x="3581401" y="3779993"/>
            <a:ext cx="4918710" cy="2806425"/>
          </a:xfrm>
          <a:prstGeom prst="rect">
            <a:avLst/>
          </a:prstGeom>
        </p:spPr>
      </p:pic>
    </p:spTree>
    <p:extLst>
      <p:ext uri="{BB962C8B-B14F-4D97-AF65-F5344CB8AC3E}">
        <p14:creationId xmlns:p14="http://schemas.microsoft.com/office/powerpoint/2010/main" val="3890230476"/>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4C944E-75D7-405A-AD71-CFBE4E206360}"/>
              </a:ext>
            </a:extLst>
          </p:cNvPr>
          <p:cNvPicPr>
            <a:picLocks noChangeAspect="1"/>
          </p:cNvPicPr>
          <p:nvPr/>
        </p:nvPicPr>
        <p:blipFill>
          <a:blip r:embed="rId5">
            <a:duotone>
              <a:prstClr val="black"/>
              <a:srgbClr val="33F7FA">
                <a:tint val="45000"/>
                <a:satMod val="400000"/>
              </a:srgbClr>
            </a:duotone>
            <a:extLst>
              <a:ext uri="{28A0092B-C50C-407E-A947-70E740481C1C}">
                <a14:useLocalDpi xmlns:a14="http://schemas.microsoft.com/office/drawing/2010/main" val="0"/>
              </a:ext>
            </a:extLst>
          </a:blip>
          <a:stretch>
            <a:fillRect/>
          </a:stretch>
        </p:blipFill>
        <p:spPr>
          <a:xfrm>
            <a:off x="4363253" y="143180"/>
            <a:ext cx="3931379" cy="954817"/>
          </a:xfrm>
          <a:prstGeom prst="rect">
            <a:avLst/>
          </a:prstGeom>
        </p:spPr>
      </p:pic>
      <p:sp>
        <p:nvSpPr>
          <p:cNvPr id="5" name="Title 1">
            <a:extLst>
              <a:ext uri="{FF2B5EF4-FFF2-40B4-BE49-F238E27FC236}">
                <a16:creationId xmlns:a16="http://schemas.microsoft.com/office/drawing/2014/main" id="{2AB308FA-FE1A-4272-80FF-A1F4BEBC5FCB}"/>
              </a:ext>
            </a:extLst>
          </p:cNvPr>
          <p:cNvSpPr txBox="1">
            <a:spLocks/>
          </p:cNvSpPr>
          <p:nvPr/>
        </p:nvSpPr>
        <p:spPr>
          <a:xfrm>
            <a:off x="4604986" y="320648"/>
            <a:ext cx="3889410" cy="523220"/>
          </a:xfrm>
          <a:prstGeom prst="rect">
            <a:avLst/>
          </a:prstGeom>
        </p:spPr>
        <p:txBody>
          <a:bodyPr wrap="square">
            <a:spAutoFit/>
          </a:bodyPr>
          <a:lstStyle>
            <a:defPPr>
              <a:defRPr lang="en-US"/>
            </a:defPPr>
            <a:lvl1pPr marR="0" lvl="0" indent="0" defTabSz="914400" fontAlgn="auto">
              <a:lnSpc>
                <a:spcPct val="100000"/>
              </a:lnSpc>
              <a:spcBef>
                <a:spcPts val="0"/>
              </a:spcBef>
              <a:spcAft>
                <a:spcPts val="0"/>
              </a:spcAft>
              <a:buClrTx/>
              <a:buSzTx/>
              <a:buFontTx/>
              <a:buNone/>
              <a:tabLst/>
              <a:defRPr kumimoji="0" sz="2800" b="1" i="0" u="none" strike="noStrike" cap="none" spc="0" normalizeH="0" baseline="0">
                <a:ln>
                  <a:noFill/>
                </a:ln>
                <a:solidFill>
                  <a:srgbClr val="33F7FA"/>
                </a:solidFill>
                <a:effectLst/>
                <a:uLnTx/>
                <a:uFillTx/>
                <a:latin typeface="Agency FB" panose="020B0503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1" i="0" u="none" strike="noStrike" kern="1200" cap="none" spc="0" normalizeH="0" baseline="0" noProof="0" dirty="0">
                <a:ln>
                  <a:noFill/>
                </a:ln>
                <a:solidFill>
                  <a:srgbClr val="33F7FA"/>
                </a:solidFill>
                <a:effectLst/>
                <a:uLnTx/>
                <a:uFillTx/>
                <a:latin typeface="Agency FB" panose="020B0503020202020204" pitchFamily="34" charset="0"/>
                <a:ea typeface="+mn-ea"/>
                <a:cs typeface="+mn-cs"/>
              </a:rPr>
              <a:t>Text Processing Techniques</a:t>
            </a:r>
            <a:endParaRPr kumimoji="0" lang="en-US" b="1" i="0" u="none" strike="noStrike" kern="1200" cap="none" spc="0" normalizeH="0" baseline="0" noProof="0" dirty="0">
              <a:ln>
                <a:noFill/>
              </a:ln>
              <a:solidFill>
                <a:srgbClr val="33F7FA"/>
              </a:solidFill>
              <a:effectLst/>
              <a:uLnTx/>
              <a:uFillTx/>
              <a:latin typeface="Agency FB" panose="020B0503020202020204" pitchFamily="34" charset="0"/>
              <a:ea typeface="+mn-ea"/>
              <a:cs typeface="+mn-cs"/>
            </a:endParaRPr>
          </a:p>
        </p:txBody>
      </p:sp>
      <p:pic>
        <p:nvPicPr>
          <p:cNvPr id="6" name="Picture 5">
            <a:extLst>
              <a:ext uri="{FF2B5EF4-FFF2-40B4-BE49-F238E27FC236}">
                <a16:creationId xmlns:a16="http://schemas.microsoft.com/office/drawing/2014/main" id="{A95E1022-8487-45B2-A760-AF4843BB44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2547927" y="3918125"/>
            <a:ext cx="5190126" cy="1143260"/>
          </a:xfrm>
          <a:prstGeom prst="rect">
            <a:avLst/>
          </a:prstGeom>
        </p:spPr>
      </p:pic>
      <p:sp>
        <p:nvSpPr>
          <p:cNvPr id="3" name="Slide Number Placeholder 2">
            <a:extLst>
              <a:ext uri="{FF2B5EF4-FFF2-40B4-BE49-F238E27FC236}">
                <a16:creationId xmlns:a16="http://schemas.microsoft.com/office/drawing/2014/main" id="{93253E6F-9066-4755-A118-A3C5B3E5DB0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A4B40F-07D9-4AE2-81D0-49EF3B6E326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87BD18C0-593A-4D3B-9FCB-9DA3956D32C4}"/>
              </a:ext>
            </a:extLst>
          </p:cNvPr>
          <p:cNvSpPr txBox="1"/>
          <p:nvPr/>
        </p:nvSpPr>
        <p:spPr>
          <a:xfrm>
            <a:off x="573047" y="1284833"/>
            <a:ext cx="7530823" cy="4524315"/>
          </a:xfrm>
          <a:prstGeom prst="rect">
            <a:avLst/>
          </a:prstGeom>
          <a:noFill/>
        </p:spPr>
        <p:txBody>
          <a:bodyPr wrap="square">
            <a:spAutoFit/>
          </a:bodyPr>
          <a:lstStyle/>
          <a:p>
            <a:pPr marL="342900" indent="-342900" algn="just">
              <a:buFont typeface="Wingdings" panose="05000000000000000000" pitchFamily="2" charset="2"/>
              <a:buChar char="v"/>
            </a:pPr>
            <a:r>
              <a:rPr lang="en-IN" sz="2400" b="0" i="0" u="none" strike="noStrike" baseline="0" dirty="0">
                <a:solidFill>
                  <a:schemeClr val="bg1"/>
                </a:solidFill>
                <a:latin typeface="Calibri" panose="020F0502020204030204" pitchFamily="34" charset="0"/>
              </a:rPr>
              <a:t>Stop Word Removal</a:t>
            </a:r>
          </a:p>
          <a:p>
            <a:pPr algn="just"/>
            <a:endParaRPr lang="en-IN" sz="2400" b="0" i="0" u="none" strike="noStrike" baseline="0" dirty="0">
              <a:solidFill>
                <a:schemeClr val="bg1"/>
              </a:solidFill>
              <a:latin typeface="Calibri" panose="020F0502020204030204" pitchFamily="34" charset="0"/>
            </a:endParaRPr>
          </a:p>
          <a:p>
            <a:pPr algn="just"/>
            <a:r>
              <a:rPr lang="en-IN" sz="2400" b="0" i="0" u="none" strike="noStrike" baseline="0" dirty="0">
                <a:solidFill>
                  <a:schemeClr val="bg1"/>
                </a:solidFill>
                <a:latin typeface="Arial" panose="020B0604020202020204" pitchFamily="34" charset="0"/>
              </a:rPr>
              <a:t>• </a:t>
            </a:r>
            <a:r>
              <a:rPr lang="en-IN" sz="2400" b="0" i="0" u="none" strike="noStrike" baseline="0" dirty="0">
                <a:solidFill>
                  <a:schemeClr val="bg1"/>
                </a:solidFill>
                <a:latin typeface="Calibri" panose="020F0502020204030204" pitchFamily="34" charset="0"/>
              </a:rPr>
              <a:t>Stop words are often considered to be words that frequently appear across the entire corpus of text used for analysis. For example, in English the words ‘the’, ‘and’, ‘to’, etc. are quite common</a:t>
            </a:r>
          </a:p>
          <a:p>
            <a:pPr algn="just"/>
            <a:endParaRPr lang="en-IN" sz="2400" b="0" i="0" u="none" strike="noStrike" baseline="0" dirty="0">
              <a:solidFill>
                <a:schemeClr val="bg1"/>
              </a:solidFill>
              <a:latin typeface="Calibri" panose="020F0502020204030204" pitchFamily="34" charset="0"/>
            </a:endParaRPr>
          </a:p>
          <a:p>
            <a:pPr algn="just"/>
            <a:r>
              <a:rPr lang="en-IN" sz="2400" b="0" i="0" u="none" strike="noStrike" baseline="0" dirty="0">
                <a:solidFill>
                  <a:schemeClr val="bg1"/>
                </a:solidFill>
                <a:latin typeface="Arial" panose="020B0604020202020204" pitchFamily="34" charset="0"/>
              </a:rPr>
              <a:t>• </a:t>
            </a:r>
            <a:r>
              <a:rPr lang="en-IN" sz="2400" b="0" i="0" u="none" strike="noStrike" baseline="0" dirty="0">
                <a:solidFill>
                  <a:schemeClr val="bg1"/>
                </a:solidFill>
                <a:latin typeface="Calibri" panose="020F0502020204030204" pitchFamily="34" charset="0"/>
              </a:rPr>
              <a:t>Stop word removal is not necessary from all applications. For example, we might remove stop words when we are clustering similar documents but </a:t>
            </a:r>
            <a:r>
              <a:rPr lang="en-IN" sz="2400" b="1" i="0" u="none" strike="noStrike" baseline="0" dirty="0">
                <a:solidFill>
                  <a:schemeClr val="bg1"/>
                </a:solidFill>
                <a:latin typeface="Calibri" panose="020F0502020204030204" pitchFamily="34" charset="0"/>
              </a:rPr>
              <a:t>we might choose to retain them as removing stop word can change meaning of sentence</a:t>
            </a:r>
            <a:endParaRPr lang="en-IN" sz="2400" b="0" i="0" u="none" strike="noStrike" baseline="0" dirty="0">
              <a:solidFill>
                <a:schemeClr val="bg1"/>
              </a:solidFill>
              <a:latin typeface="Calibri" panose="020F0502020204030204" pitchFamily="34" charset="0"/>
            </a:endParaRPr>
          </a:p>
        </p:txBody>
      </p:sp>
      <p:pic>
        <p:nvPicPr>
          <p:cNvPr id="7" name="Picture 6">
            <a:extLst>
              <a:ext uri="{FF2B5EF4-FFF2-40B4-BE49-F238E27FC236}">
                <a16:creationId xmlns:a16="http://schemas.microsoft.com/office/drawing/2014/main" id="{00930D3A-4B73-4F40-9F1A-BFCDF45BA497}"/>
              </a:ext>
            </a:extLst>
          </p:cNvPr>
          <p:cNvPicPr>
            <a:picLocks noChangeAspect="1"/>
          </p:cNvPicPr>
          <p:nvPr/>
        </p:nvPicPr>
        <p:blipFill>
          <a:blip r:embed="rId7"/>
          <a:stretch>
            <a:fillRect/>
          </a:stretch>
        </p:blipFill>
        <p:spPr>
          <a:xfrm>
            <a:off x="8494395" y="2170628"/>
            <a:ext cx="3404235" cy="2276475"/>
          </a:xfrm>
          <a:prstGeom prst="rect">
            <a:avLst/>
          </a:prstGeom>
        </p:spPr>
      </p:pic>
    </p:spTree>
    <p:extLst>
      <p:ext uri="{BB962C8B-B14F-4D97-AF65-F5344CB8AC3E}">
        <p14:creationId xmlns:p14="http://schemas.microsoft.com/office/powerpoint/2010/main" val="181371399"/>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4C944E-75D7-405A-AD71-CFBE4E206360}"/>
              </a:ext>
            </a:extLst>
          </p:cNvPr>
          <p:cNvPicPr>
            <a:picLocks noChangeAspect="1"/>
          </p:cNvPicPr>
          <p:nvPr/>
        </p:nvPicPr>
        <p:blipFill>
          <a:blip r:embed="rId5">
            <a:duotone>
              <a:prstClr val="black"/>
              <a:srgbClr val="33F7FA">
                <a:tint val="45000"/>
                <a:satMod val="400000"/>
              </a:srgbClr>
            </a:duotone>
            <a:extLst>
              <a:ext uri="{28A0092B-C50C-407E-A947-70E740481C1C}">
                <a14:useLocalDpi xmlns:a14="http://schemas.microsoft.com/office/drawing/2010/main" val="0"/>
              </a:ext>
            </a:extLst>
          </a:blip>
          <a:stretch>
            <a:fillRect/>
          </a:stretch>
        </p:blipFill>
        <p:spPr>
          <a:xfrm>
            <a:off x="4363253" y="143180"/>
            <a:ext cx="3931379" cy="954817"/>
          </a:xfrm>
          <a:prstGeom prst="rect">
            <a:avLst/>
          </a:prstGeom>
        </p:spPr>
      </p:pic>
      <p:sp>
        <p:nvSpPr>
          <p:cNvPr id="5" name="Title 1">
            <a:extLst>
              <a:ext uri="{FF2B5EF4-FFF2-40B4-BE49-F238E27FC236}">
                <a16:creationId xmlns:a16="http://schemas.microsoft.com/office/drawing/2014/main" id="{2AB308FA-FE1A-4272-80FF-A1F4BEBC5FCB}"/>
              </a:ext>
            </a:extLst>
          </p:cNvPr>
          <p:cNvSpPr txBox="1">
            <a:spLocks/>
          </p:cNvSpPr>
          <p:nvPr/>
        </p:nvSpPr>
        <p:spPr>
          <a:xfrm>
            <a:off x="4526280" y="343508"/>
            <a:ext cx="3440430" cy="461665"/>
          </a:xfrm>
          <a:prstGeom prst="rect">
            <a:avLst/>
          </a:prstGeom>
        </p:spPr>
        <p:txBody>
          <a:bodyPr wrap="square">
            <a:spAutoFit/>
          </a:bodyPr>
          <a:lstStyle>
            <a:defPPr>
              <a:defRPr lang="en-US"/>
            </a:defPPr>
            <a:lvl1pPr marR="0" lvl="0" indent="0" defTabSz="914400" fontAlgn="auto">
              <a:lnSpc>
                <a:spcPct val="100000"/>
              </a:lnSpc>
              <a:spcBef>
                <a:spcPts val="0"/>
              </a:spcBef>
              <a:spcAft>
                <a:spcPts val="0"/>
              </a:spcAft>
              <a:buClrTx/>
              <a:buSzTx/>
              <a:buFontTx/>
              <a:buNone/>
              <a:tabLst/>
              <a:defRPr kumimoji="0" sz="2800" b="1" i="0" u="none" strike="noStrike" cap="none" spc="0" normalizeH="0" baseline="0">
                <a:ln>
                  <a:noFill/>
                </a:ln>
                <a:solidFill>
                  <a:srgbClr val="33F7FA"/>
                </a:solidFill>
                <a:effectLst/>
                <a:uLnTx/>
                <a:uFillTx/>
                <a:latin typeface="Agency FB" panose="020B0503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33F7FA"/>
                </a:solidFill>
                <a:effectLst/>
                <a:uLnTx/>
                <a:uFillTx/>
                <a:latin typeface="Agency FB" panose="020B0503020202020204" pitchFamily="34" charset="0"/>
                <a:ea typeface="+mn-ea"/>
                <a:cs typeface="+mn-cs"/>
              </a:rPr>
              <a:t>Text Processing Techniques</a:t>
            </a:r>
            <a:endParaRPr kumimoji="0" lang="en-US" sz="2400" b="1" i="0" u="none" strike="noStrike" kern="1200" cap="none" spc="0" normalizeH="0" baseline="0" noProof="0" dirty="0">
              <a:ln>
                <a:noFill/>
              </a:ln>
              <a:solidFill>
                <a:srgbClr val="33F7FA"/>
              </a:solidFill>
              <a:effectLst/>
              <a:uLnTx/>
              <a:uFillTx/>
              <a:latin typeface="Agency FB" panose="020B0503020202020204" pitchFamily="34" charset="0"/>
              <a:ea typeface="+mn-ea"/>
              <a:cs typeface="+mn-cs"/>
            </a:endParaRPr>
          </a:p>
        </p:txBody>
      </p:sp>
      <p:pic>
        <p:nvPicPr>
          <p:cNvPr id="6" name="Picture 5">
            <a:extLst>
              <a:ext uri="{FF2B5EF4-FFF2-40B4-BE49-F238E27FC236}">
                <a16:creationId xmlns:a16="http://schemas.microsoft.com/office/drawing/2014/main" id="{A95E1022-8487-45B2-A760-AF4843BB44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2547927" y="3918125"/>
            <a:ext cx="5190126" cy="1143260"/>
          </a:xfrm>
          <a:prstGeom prst="rect">
            <a:avLst/>
          </a:prstGeom>
        </p:spPr>
      </p:pic>
      <p:sp>
        <p:nvSpPr>
          <p:cNvPr id="3" name="Slide Number Placeholder 2">
            <a:extLst>
              <a:ext uri="{FF2B5EF4-FFF2-40B4-BE49-F238E27FC236}">
                <a16:creationId xmlns:a16="http://schemas.microsoft.com/office/drawing/2014/main" id="{93253E6F-9066-4755-A118-A3C5B3E5DB0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A4B40F-07D9-4AE2-81D0-49EF3B6E326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87BD18C0-593A-4D3B-9FCB-9DA3956D32C4}"/>
              </a:ext>
            </a:extLst>
          </p:cNvPr>
          <p:cNvSpPr txBox="1"/>
          <p:nvPr/>
        </p:nvSpPr>
        <p:spPr>
          <a:xfrm>
            <a:off x="618767" y="1284833"/>
            <a:ext cx="7542253" cy="3785652"/>
          </a:xfrm>
          <a:prstGeom prst="rect">
            <a:avLst/>
          </a:prstGeom>
          <a:noFill/>
        </p:spPr>
        <p:txBody>
          <a:bodyPr wrap="square">
            <a:spAutoFit/>
          </a:bodyPr>
          <a:lstStyle/>
          <a:p>
            <a:pPr marL="342900" indent="-342900">
              <a:buFont typeface="Wingdings" panose="05000000000000000000" pitchFamily="2" charset="2"/>
              <a:buChar char="v"/>
            </a:pPr>
            <a:r>
              <a:rPr lang="en-IN" sz="2400" b="0" i="0" u="none" strike="noStrike" baseline="0" dirty="0">
                <a:solidFill>
                  <a:schemeClr val="bg1"/>
                </a:solidFill>
                <a:latin typeface="Calibri" panose="020F0502020204030204" pitchFamily="34" charset="0"/>
              </a:rPr>
              <a:t>Stemming and Lemmatization</a:t>
            </a:r>
          </a:p>
          <a:p>
            <a:endParaRPr lang="en-IN" sz="2400" b="0" i="0" u="none" strike="noStrike" baseline="0" dirty="0">
              <a:solidFill>
                <a:schemeClr val="bg1"/>
              </a:solidFill>
              <a:latin typeface="Calibri" panose="020F0502020204030204" pitchFamily="34" charset="0"/>
            </a:endParaRPr>
          </a:p>
          <a:p>
            <a:pPr algn="just"/>
            <a:r>
              <a:rPr lang="en-IN" sz="2400" b="0" i="0" u="none" strike="noStrike" baseline="0" dirty="0">
                <a:solidFill>
                  <a:schemeClr val="bg1"/>
                </a:solidFill>
                <a:latin typeface="Arial" panose="020B0604020202020204" pitchFamily="34" charset="0"/>
              </a:rPr>
              <a:t>•</a:t>
            </a:r>
            <a:r>
              <a:rPr lang="en-IN" sz="2400" b="0" i="0" u="none" strike="noStrike" baseline="0" dirty="0">
                <a:solidFill>
                  <a:schemeClr val="bg1"/>
                </a:solidFill>
                <a:latin typeface="Calibri" panose="020F0502020204030204" pitchFamily="34" charset="0"/>
              </a:rPr>
              <a:t>Both stemming and lemmatization are Word Normalization techniques used in NLP, used for preparing the text for further processing.</a:t>
            </a:r>
          </a:p>
          <a:p>
            <a:pPr algn="just"/>
            <a:endParaRPr lang="en-IN" sz="2400" b="0" i="0" u="none" strike="noStrike" baseline="0" dirty="0">
              <a:solidFill>
                <a:schemeClr val="bg1"/>
              </a:solidFill>
              <a:latin typeface="Calibri" panose="020F0502020204030204" pitchFamily="34" charset="0"/>
            </a:endParaRPr>
          </a:p>
          <a:p>
            <a:pPr algn="just"/>
            <a:r>
              <a:rPr lang="en-IN" sz="2400" b="0" i="0" u="none" strike="noStrike" baseline="0" dirty="0">
                <a:solidFill>
                  <a:schemeClr val="bg1"/>
                </a:solidFill>
                <a:latin typeface="Arial" panose="020B0604020202020204" pitchFamily="34" charset="0"/>
              </a:rPr>
              <a:t>•</a:t>
            </a:r>
            <a:r>
              <a:rPr lang="en-IN" sz="2400" b="0" i="0" u="none" strike="noStrike" baseline="0" dirty="0">
                <a:solidFill>
                  <a:schemeClr val="bg1"/>
                </a:solidFill>
                <a:latin typeface="Calibri" panose="020F0502020204030204" pitchFamily="34" charset="0"/>
              </a:rPr>
              <a:t>In stemming, words are reduced to their word stems.</a:t>
            </a:r>
          </a:p>
          <a:p>
            <a:pPr algn="just"/>
            <a:endParaRPr lang="en-IN" sz="2400" b="0" i="0" u="none" strike="noStrike" baseline="0" dirty="0">
              <a:solidFill>
                <a:schemeClr val="bg1"/>
              </a:solidFill>
              <a:latin typeface="Calibri" panose="020F0502020204030204" pitchFamily="34" charset="0"/>
            </a:endParaRPr>
          </a:p>
          <a:p>
            <a:pPr algn="just"/>
            <a:r>
              <a:rPr lang="en-IN" sz="2400" b="0" i="0" u="none" strike="noStrike" baseline="0" dirty="0">
                <a:solidFill>
                  <a:schemeClr val="bg1"/>
                </a:solidFill>
                <a:latin typeface="Arial" panose="020B0604020202020204" pitchFamily="34" charset="0"/>
              </a:rPr>
              <a:t>•</a:t>
            </a:r>
            <a:r>
              <a:rPr lang="en-IN" sz="2400" b="0" i="0" u="none" strike="noStrike" baseline="0" dirty="0">
                <a:solidFill>
                  <a:schemeClr val="bg1"/>
                </a:solidFill>
                <a:latin typeface="Calibri" panose="020F0502020204030204" pitchFamily="34" charset="0"/>
              </a:rPr>
              <a:t>In lemmatization technique, words are resolved to their dictionary forms by deducing their part of speech.</a:t>
            </a:r>
          </a:p>
        </p:txBody>
      </p:sp>
      <p:pic>
        <p:nvPicPr>
          <p:cNvPr id="8" name="Picture 7">
            <a:extLst>
              <a:ext uri="{FF2B5EF4-FFF2-40B4-BE49-F238E27FC236}">
                <a16:creationId xmlns:a16="http://schemas.microsoft.com/office/drawing/2014/main" id="{BA28010A-3093-4F22-9138-EF3E7AC9F68D}"/>
              </a:ext>
            </a:extLst>
          </p:cNvPr>
          <p:cNvPicPr>
            <a:picLocks noChangeAspect="1"/>
          </p:cNvPicPr>
          <p:nvPr/>
        </p:nvPicPr>
        <p:blipFill>
          <a:blip r:embed="rId7"/>
          <a:stretch>
            <a:fillRect/>
          </a:stretch>
        </p:blipFill>
        <p:spPr>
          <a:xfrm>
            <a:off x="8652772" y="2246299"/>
            <a:ext cx="3211830" cy="2365402"/>
          </a:xfrm>
          <a:prstGeom prst="rect">
            <a:avLst/>
          </a:prstGeom>
        </p:spPr>
      </p:pic>
    </p:spTree>
    <p:extLst>
      <p:ext uri="{BB962C8B-B14F-4D97-AF65-F5344CB8AC3E}">
        <p14:creationId xmlns:p14="http://schemas.microsoft.com/office/powerpoint/2010/main" val="3143867149"/>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4C944E-75D7-405A-AD71-CFBE4E206360}"/>
              </a:ext>
            </a:extLst>
          </p:cNvPr>
          <p:cNvPicPr>
            <a:picLocks noChangeAspect="1"/>
          </p:cNvPicPr>
          <p:nvPr/>
        </p:nvPicPr>
        <p:blipFill>
          <a:blip r:embed="rId5">
            <a:duotone>
              <a:prstClr val="black"/>
              <a:srgbClr val="33F7FA">
                <a:tint val="45000"/>
                <a:satMod val="400000"/>
              </a:srgbClr>
            </a:duotone>
            <a:extLst>
              <a:ext uri="{28A0092B-C50C-407E-A947-70E740481C1C}">
                <a14:useLocalDpi xmlns:a14="http://schemas.microsoft.com/office/drawing/2010/main" val="0"/>
              </a:ext>
            </a:extLst>
          </a:blip>
          <a:stretch>
            <a:fillRect/>
          </a:stretch>
        </p:blipFill>
        <p:spPr>
          <a:xfrm>
            <a:off x="4363253" y="143180"/>
            <a:ext cx="3931379" cy="954817"/>
          </a:xfrm>
          <a:prstGeom prst="rect">
            <a:avLst/>
          </a:prstGeom>
        </p:spPr>
      </p:pic>
      <p:sp>
        <p:nvSpPr>
          <p:cNvPr id="5" name="Title 1">
            <a:extLst>
              <a:ext uri="{FF2B5EF4-FFF2-40B4-BE49-F238E27FC236}">
                <a16:creationId xmlns:a16="http://schemas.microsoft.com/office/drawing/2014/main" id="{2AB308FA-FE1A-4272-80FF-A1F4BEBC5FCB}"/>
              </a:ext>
            </a:extLst>
          </p:cNvPr>
          <p:cNvSpPr txBox="1">
            <a:spLocks/>
          </p:cNvSpPr>
          <p:nvPr/>
        </p:nvSpPr>
        <p:spPr>
          <a:xfrm>
            <a:off x="4616416" y="286358"/>
            <a:ext cx="3281714" cy="830997"/>
          </a:xfrm>
          <a:prstGeom prst="rect">
            <a:avLst/>
          </a:prstGeom>
        </p:spPr>
        <p:txBody>
          <a:bodyPr wrap="square">
            <a:spAutoFit/>
          </a:bodyPr>
          <a:lstStyle>
            <a:defPPr>
              <a:defRPr lang="en-US"/>
            </a:defPPr>
            <a:lvl1pPr marR="0" lvl="0" indent="0" defTabSz="914400" fontAlgn="auto">
              <a:lnSpc>
                <a:spcPct val="100000"/>
              </a:lnSpc>
              <a:spcBef>
                <a:spcPts val="0"/>
              </a:spcBef>
              <a:spcAft>
                <a:spcPts val="0"/>
              </a:spcAft>
              <a:buClrTx/>
              <a:buSzTx/>
              <a:buFontTx/>
              <a:buNone/>
              <a:tabLst/>
              <a:defRPr kumimoji="0" sz="2800" b="1" i="0" u="none" strike="noStrike" cap="none" spc="0" normalizeH="0" baseline="0">
                <a:ln>
                  <a:noFill/>
                </a:ln>
                <a:solidFill>
                  <a:srgbClr val="33F7FA"/>
                </a:solidFill>
                <a:effectLst/>
                <a:uLnTx/>
                <a:uFillTx/>
                <a:latin typeface="Agency FB" panose="020B0503020202020204" pitchFamily="34" charset="0"/>
              </a:defRPr>
            </a:lvl1pPr>
          </a:lstStyle>
          <a:p>
            <a:pPr algn="ctr"/>
            <a:r>
              <a:rPr lang="en-IN" sz="2400" b="1" i="0" u="none" strike="noStrike" baseline="0" dirty="0">
                <a:latin typeface="Agency FB" panose="020B0503020202020204" pitchFamily="34" charset="0"/>
              </a:rPr>
              <a:t>Text Processing Techniques</a:t>
            </a:r>
            <a:endParaRPr lang="en-IN" sz="2400" b="0" i="0" u="none" strike="noStrike" baseline="0" dirty="0">
              <a:latin typeface="Agency FB" panose="020B0503020202020204" pitchFamily="34" charset="0"/>
            </a:endParaRPr>
          </a:p>
          <a:p>
            <a:pPr algn="ctr"/>
            <a:r>
              <a:rPr lang="en-US" sz="2400" b="1" i="0" u="none" strike="noStrike" baseline="0" dirty="0">
                <a:latin typeface="Agency FB" panose="020B0503020202020204" pitchFamily="34" charset="0"/>
              </a:rPr>
              <a:t>Part of speech (POS) tagging</a:t>
            </a:r>
            <a:endParaRPr kumimoji="0" lang="en-US" sz="2400" b="1" i="0" u="none" strike="noStrike" kern="1200" cap="none" spc="0" normalizeH="0" baseline="0" noProof="0" dirty="0">
              <a:ln>
                <a:noFill/>
              </a:ln>
              <a:solidFill>
                <a:srgbClr val="33F7FA"/>
              </a:solidFill>
              <a:effectLst/>
              <a:uLnTx/>
              <a:uFillTx/>
              <a:latin typeface="Agency FB" panose="020B0503020202020204" pitchFamily="34" charset="0"/>
              <a:ea typeface="+mn-ea"/>
              <a:cs typeface="+mn-cs"/>
            </a:endParaRPr>
          </a:p>
        </p:txBody>
      </p:sp>
      <p:pic>
        <p:nvPicPr>
          <p:cNvPr id="6" name="Picture 5">
            <a:extLst>
              <a:ext uri="{FF2B5EF4-FFF2-40B4-BE49-F238E27FC236}">
                <a16:creationId xmlns:a16="http://schemas.microsoft.com/office/drawing/2014/main" id="{A95E1022-8487-45B2-A760-AF4843BB44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2547927" y="3918125"/>
            <a:ext cx="5190126" cy="1143260"/>
          </a:xfrm>
          <a:prstGeom prst="rect">
            <a:avLst/>
          </a:prstGeom>
        </p:spPr>
      </p:pic>
      <p:sp>
        <p:nvSpPr>
          <p:cNvPr id="3" name="Slide Number Placeholder 2">
            <a:extLst>
              <a:ext uri="{FF2B5EF4-FFF2-40B4-BE49-F238E27FC236}">
                <a16:creationId xmlns:a16="http://schemas.microsoft.com/office/drawing/2014/main" id="{93253E6F-9066-4755-A118-A3C5B3E5DB0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A4B40F-07D9-4AE2-81D0-49EF3B6E326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87BD18C0-593A-4D3B-9FCB-9DA3956D32C4}"/>
              </a:ext>
            </a:extLst>
          </p:cNvPr>
          <p:cNvSpPr txBox="1"/>
          <p:nvPr/>
        </p:nvSpPr>
        <p:spPr>
          <a:xfrm>
            <a:off x="618767" y="1284833"/>
            <a:ext cx="10914103" cy="2308324"/>
          </a:xfrm>
          <a:prstGeom prst="rect">
            <a:avLst/>
          </a:prstGeom>
          <a:noFill/>
        </p:spPr>
        <p:txBody>
          <a:bodyPr wrap="square">
            <a:spAutoFit/>
          </a:bodyPr>
          <a:lstStyle/>
          <a:p>
            <a:pPr marL="342900" indent="-342900">
              <a:buFont typeface="Wingdings" panose="05000000000000000000" pitchFamily="2" charset="2"/>
              <a:buChar char="v"/>
            </a:pPr>
            <a:r>
              <a:rPr lang="en-IN" sz="2400" b="0" i="0" u="none" strike="noStrike" baseline="0" dirty="0">
                <a:solidFill>
                  <a:schemeClr val="bg1"/>
                </a:solidFill>
                <a:latin typeface="Calibri" panose="020F0502020204030204" pitchFamily="34" charset="0"/>
              </a:rPr>
              <a:t>Part of speech tagging</a:t>
            </a:r>
          </a:p>
          <a:p>
            <a:endParaRPr lang="en-IN" sz="2400" b="0" i="0" u="none" strike="noStrike" baseline="0" dirty="0">
              <a:solidFill>
                <a:schemeClr val="bg1"/>
              </a:solidFill>
              <a:latin typeface="Arial" panose="020B0604020202020204" pitchFamily="34" charset="0"/>
            </a:endParaRPr>
          </a:p>
          <a:p>
            <a:pPr algn="just"/>
            <a:r>
              <a:rPr lang="en-IN" sz="2400" b="0" i="0" u="none" strike="noStrike" baseline="0" dirty="0">
                <a:solidFill>
                  <a:schemeClr val="bg1"/>
                </a:solidFill>
                <a:latin typeface="Arial" panose="020B0604020202020204" pitchFamily="34" charset="0"/>
              </a:rPr>
              <a:t>• </a:t>
            </a:r>
            <a:r>
              <a:rPr lang="en-IN" sz="2400" b="0" i="0" u="none" strike="noStrike" baseline="0" dirty="0">
                <a:solidFill>
                  <a:schemeClr val="bg1"/>
                </a:solidFill>
                <a:latin typeface="Calibri" panose="020F0502020204030204" pitchFamily="34" charset="0"/>
              </a:rPr>
              <a:t>Part of speech tagging involves identifying the right form of the word (verb, noun etc.).</a:t>
            </a:r>
          </a:p>
          <a:p>
            <a:pPr algn="just"/>
            <a:r>
              <a:rPr lang="en-IN" sz="2400" b="0" i="0" u="none" strike="noStrike" baseline="0" dirty="0">
                <a:solidFill>
                  <a:schemeClr val="bg1"/>
                </a:solidFill>
                <a:latin typeface="Arial" panose="020B0604020202020204" pitchFamily="34" charset="0"/>
              </a:rPr>
              <a:t>• </a:t>
            </a:r>
            <a:r>
              <a:rPr lang="en-IN" sz="2400" b="0" i="0" u="none" strike="noStrike" baseline="0" dirty="0">
                <a:solidFill>
                  <a:schemeClr val="bg1"/>
                </a:solidFill>
                <a:latin typeface="Calibri" panose="020F0502020204030204" pitchFamily="34" charset="0"/>
              </a:rPr>
              <a:t>It is important in several NLP applications such as Machine Translation, Text Summarization, understanding meaning and context in speech, sentiment analysis etc.</a:t>
            </a:r>
          </a:p>
        </p:txBody>
      </p:sp>
      <p:pic>
        <p:nvPicPr>
          <p:cNvPr id="7" name="Picture 6">
            <a:extLst>
              <a:ext uri="{FF2B5EF4-FFF2-40B4-BE49-F238E27FC236}">
                <a16:creationId xmlns:a16="http://schemas.microsoft.com/office/drawing/2014/main" id="{D5D0EC97-3C35-44CC-A70B-5976222642A0}"/>
              </a:ext>
            </a:extLst>
          </p:cNvPr>
          <p:cNvPicPr>
            <a:picLocks noChangeAspect="1"/>
          </p:cNvPicPr>
          <p:nvPr/>
        </p:nvPicPr>
        <p:blipFill>
          <a:blip r:embed="rId7"/>
          <a:stretch>
            <a:fillRect/>
          </a:stretch>
        </p:blipFill>
        <p:spPr>
          <a:xfrm>
            <a:off x="2148840" y="3650307"/>
            <a:ext cx="7360920" cy="2866559"/>
          </a:xfrm>
          <a:prstGeom prst="rect">
            <a:avLst/>
          </a:prstGeom>
        </p:spPr>
      </p:pic>
    </p:spTree>
    <p:extLst>
      <p:ext uri="{BB962C8B-B14F-4D97-AF65-F5344CB8AC3E}">
        <p14:creationId xmlns:p14="http://schemas.microsoft.com/office/powerpoint/2010/main" val="2210094769"/>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4C944E-75D7-405A-AD71-CFBE4E206360}"/>
              </a:ext>
            </a:extLst>
          </p:cNvPr>
          <p:cNvPicPr>
            <a:picLocks noChangeAspect="1"/>
          </p:cNvPicPr>
          <p:nvPr/>
        </p:nvPicPr>
        <p:blipFill>
          <a:blip r:embed="rId5">
            <a:duotone>
              <a:prstClr val="black"/>
              <a:srgbClr val="33F7FA">
                <a:tint val="45000"/>
                <a:satMod val="400000"/>
              </a:srgbClr>
            </a:duotone>
            <a:extLst>
              <a:ext uri="{28A0092B-C50C-407E-A947-70E740481C1C}">
                <a14:useLocalDpi xmlns:a14="http://schemas.microsoft.com/office/drawing/2010/main" val="0"/>
              </a:ext>
            </a:extLst>
          </a:blip>
          <a:stretch>
            <a:fillRect/>
          </a:stretch>
        </p:blipFill>
        <p:spPr>
          <a:xfrm>
            <a:off x="4363253" y="143180"/>
            <a:ext cx="3931379" cy="954817"/>
          </a:xfrm>
          <a:prstGeom prst="rect">
            <a:avLst/>
          </a:prstGeom>
        </p:spPr>
      </p:pic>
      <p:sp>
        <p:nvSpPr>
          <p:cNvPr id="5" name="Title 1">
            <a:extLst>
              <a:ext uri="{FF2B5EF4-FFF2-40B4-BE49-F238E27FC236}">
                <a16:creationId xmlns:a16="http://schemas.microsoft.com/office/drawing/2014/main" id="{2AB308FA-FE1A-4272-80FF-A1F4BEBC5FCB}"/>
              </a:ext>
            </a:extLst>
          </p:cNvPr>
          <p:cNvSpPr txBox="1">
            <a:spLocks/>
          </p:cNvSpPr>
          <p:nvPr/>
        </p:nvSpPr>
        <p:spPr>
          <a:xfrm>
            <a:off x="4627846" y="343508"/>
            <a:ext cx="3666786" cy="523220"/>
          </a:xfrm>
          <a:prstGeom prst="rect">
            <a:avLst/>
          </a:prstGeom>
        </p:spPr>
        <p:txBody>
          <a:bodyPr wrap="square">
            <a:spAutoFit/>
          </a:bodyPr>
          <a:lstStyle>
            <a:defPPr>
              <a:defRPr lang="en-US"/>
            </a:defPPr>
            <a:lvl1pPr marR="0" lvl="0" indent="0" defTabSz="914400" fontAlgn="auto">
              <a:lnSpc>
                <a:spcPct val="100000"/>
              </a:lnSpc>
              <a:spcBef>
                <a:spcPts val="0"/>
              </a:spcBef>
              <a:spcAft>
                <a:spcPts val="0"/>
              </a:spcAft>
              <a:buClrTx/>
              <a:buSzTx/>
              <a:buFontTx/>
              <a:buNone/>
              <a:tabLst/>
              <a:defRPr kumimoji="0" sz="2800" b="1" i="0" u="none" strike="noStrike" cap="none" spc="0" normalizeH="0" baseline="0">
                <a:ln>
                  <a:noFill/>
                </a:ln>
                <a:solidFill>
                  <a:srgbClr val="33F7FA"/>
                </a:solidFill>
                <a:effectLst/>
                <a:uLnTx/>
                <a:uFillTx/>
                <a:latin typeface="Agency FB" panose="020B0503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1" i="0" u="none" strike="noStrike" kern="1200" cap="none" spc="0" normalizeH="0" baseline="0" noProof="0" dirty="0">
                <a:ln>
                  <a:noFill/>
                </a:ln>
                <a:solidFill>
                  <a:srgbClr val="33F7FA"/>
                </a:solidFill>
                <a:effectLst/>
                <a:uLnTx/>
                <a:uFillTx/>
                <a:latin typeface="Agency FB" panose="020B0503020202020204" pitchFamily="34" charset="0"/>
                <a:ea typeface="+mn-ea"/>
                <a:cs typeface="+mn-cs"/>
              </a:rPr>
              <a:t>Text Processing Techniques</a:t>
            </a:r>
            <a:endParaRPr kumimoji="0" lang="en-US" b="1" i="0" u="none" strike="noStrike" kern="1200" cap="none" spc="0" normalizeH="0" baseline="0" noProof="0" dirty="0">
              <a:ln>
                <a:noFill/>
              </a:ln>
              <a:solidFill>
                <a:srgbClr val="33F7FA"/>
              </a:solidFill>
              <a:effectLst/>
              <a:uLnTx/>
              <a:uFillTx/>
              <a:latin typeface="Agency FB" panose="020B0503020202020204" pitchFamily="34" charset="0"/>
              <a:ea typeface="+mn-ea"/>
              <a:cs typeface="+mn-cs"/>
            </a:endParaRPr>
          </a:p>
        </p:txBody>
      </p:sp>
      <p:pic>
        <p:nvPicPr>
          <p:cNvPr id="6" name="Picture 5">
            <a:extLst>
              <a:ext uri="{FF2B5EF4-FFF2-40B4-BE49-F238E27FC236}">
                <a16:creationId xmlns:a16="http://schemas.microsoft.com/office/drawing/2014/main" id="{A95E1022-8487-45B2-A760-AF4843BB44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2547927" y="3918125"/>
            <a:ext cx="5190126" cy="1143260"/>
          </a:xfrm>
          <a:prstGeom prst="rect">
            <a:avLst/>
          </a:prstGeom>
        </p:spPr>
      </p:pic>
      <p:sp>
        <p:nvSpPr>
          <p:cNvPr id="3" name="Slide Number Placeholder 2">
            <a:extLst>
              <a:ext uri="{FF2B5EF4-FFF2-40B4-BE49-F238E27FC236}">
                <a16:creationId xmlns:a16="http://schemas.microsoft.com/office/drawing/2014/main" id="{93253E6F-9066-4755-A118-A3C5B3E5DB0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A4B40F-07D9-4AE2-81D0-49EF3B6E326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87BD18C0-593A-4D3B-9FCB-9DA3956D32C4}"/>
              </a:ext>
            </a:extLst>
          </p:cNvPr>
          <p:cNvSpPr txBox="1"/>
          <p:nvPr/>
        </p:nvSpPr>
        <p:spPr>
          <a:xfrm>
            <a:off x="618767" y="1113383"/>
            <a:ext cx="10735033" cy="1938992"/>
          </a:xfrm>
          <a:prstGeom prst="rect">
            <a:avLst/>
          </a:prstGeom>
          <a:noFill/>
        </p:spPr>
        <p:txBody>
          <a:bodyPr wrap="square">
            <a:spAutoFit/>
          </a:bodyPr>
          <a:lstStyle/>
          <a:p>
            <a:pPr marL="342900" indent="-342900">
              <a:buFont typeface="Wingdings" panose="05000000000000000000" pitchFamily="2" charset="2"/>
              <a:buChar char="v"/>
            </a:pPr>
            <a:r>
              <a:rPr lang="en-IN" sz="2400" b="0" i="0" u="none" strike="noStrike" baseline="0" dirty="0">
                <a:solidFill>
                  <a:schemeClr val="bg1"/>
                </a:solidFill>
                <a:latin typeface="Calibri" panose="020F0502020204030204" pitchFamily="34" charset="0"/>
              </a:rPr>
              <a:t>Entity Recognition</a:t>
            </a:r>
          </a:p>
          <a:p>
            <a:r>
              <a:rPr lang="en-IN" sz="2400" b="0" i="0" u="none" strike="noStrike" baseline="0" dirty="0">
                <a:solidFill>
                  <a:schemeClr val="bg1"/>
                </a:solidFill>
                <a:latin typeface="Arial" panose="020B0604020202020204" pitchFamily="34" charset="0"/>
              </a:rPr>
              <a:t>• </a:t>
            </a:r>
            <a:r>
              <a:rPr lang="en-IN" sz="2400" b="0" i="0" u="none" strike="noStrike" baseline="0" dirty="0">
                <a:solidFill>
                  <a:schemeClr val="bg1"/>
                </a:solidFill>
                <a:latin typeface="Calibri" panose="020F0502020204030204" pitchFamily="34" charset="0"/>
              </a:rPr>
              <a:t>It is the process of extracting, identifying and classifying the named entities present in a text.</a:t>
            </a:r>
          </a:p>
          <a:p>
            <a:r>
              <a:rPr lang="en-IN" sz="2400" b="0" i="0" u="none" strike="noStrike" baseline="0" dirty="0">
                <a:solidFill>
                  <a:schemeClr val="bg1"/>
                </a:solidFill>
                <a:latin typeface="Arial" panose="020B0604020202020204" pitchFamily="34" charset="0"/>
              </a:rPr>
              <a:t>• </a:t>
            </a:r>
            <a:r>
              <a:rPr lang="en-IN" sz="2400" b="0" i="0" u="none" strike="noStrike" baseline="0" dirty="0">
                <a:solidFill>
                  <a:schemeClr val="bg1"/>
                </a:solidFill>
                <a:latin typeface="Calibri" panose="020F0502020204030204" pitchFamily="34" charset="0"/>
              </a:rPr>
              <a:t>Named entities are the terms that represent real world objects like people, places, organization etc.</a:t>
            </a:r>
          </a:p>
        </p:txBody>
      </p:sp>
      <p:pic>
        <p:nvPicPr>
          <p:cNvPr id="7" name="Picture 6">
            <a:extLst>
              <a:ext uri="{FF2B5EF4-FFF2-40B4-BE49-F238E27FC236}">
                <a16:creationId xmlns:a16="http://schemas.microsoft.com/office/drawing/2014/main" id="{0FA540DD-AE74-4647-B56B-E391F7F1D968}"/>
              </a:ext>
            </a:extLst>
          </p:cNvPr>
          <p:cNvPicPr>
            <a:picLocks noChangeAspect="1"/>
          </p:cNvPicPr>
          <p:nvPr/>
        </p:nvPicPr>
        <p:blipFill>
          <a:blip r:embed="rId7"/>
          <a:stretch>
            <a:fillRect/>
          </a:stretch>
        </p:blipFill>
        <p:spPr>
          <a:xfrm>
            <a:off x="6667500" y="3124290"/>
            <a:ext cx="5267325" cy="2133510"/>
          </a:xfrm>
          <a:prstGeom prst="rect">
            <a:avLst/>
          </a:prstGeom>
        </p:spPr>
      </p:pic>
      <p:pic>
        <p:nvPicPr>
          <p:cNvPr id="10" name="Picture 9">
            <a:extLst>
              <a:ext uri="{FF2B5EF4-FFF2-40B4-BE49-F238E27FC236}">
                <a16:creationId xmlns:a16="http://schemas.microsoft.com/office/drawing/2014/main" id="{57AB973D-6A85-4E9C-A074-87F280D73D99}"/>
              </a:ext>
            </a:extLst>
          </p:cNvPr>
          <p:cNvPicPr>
            <a:picLocks noChangeAspect="1"/>
          </p:cNvPicPr>
          <p:nvPr/>
        </p:nvPicPr>
        <p:blipFill>
          <a:blip r:embed="rId8"/>
          <a:stretch>
            <a:fillRect/>
          </a:stretch>
        </p:blipFill>
        <p:spPr>
          <a:xfrm>
            <a:off x="755927" y="3448140"/>
            <a:ext cx="5267325" cy="647700"/>
          </a:xfrm>
          <a:prstGeom prst="rect">
            <a:avLst/>
          </a:prstGeom>
        </p:spPr>
      </p:pic>
      <p:sp>
        <p:nvSpPr>
          <p:cNvPr id="12" name="TextBox 11">
            <a:extLst>
              <a:ext uri="{FF2B5EF4-FFF2-40B4-BE49-F238E27FC236}">
                <a16:creationId xmlns:a16="http://schemas.microsoft.com/office/drawing/2014/main" id="{6156BD67-343E-437D-BDB5-DC020D94C94C}"/>
              </a:ext>
            </a:extLst>
          </p:cNvPr>
          <p:cNvSpPr txBox="1"/>
          <p:nvPr/>
        </p:nvSpPr>
        <p:spPr>
          <a:xfrm>
            <a:off x="618767" y="5465906"/>
            <a:ext cx="11441788" cy="830997"/>
          </a:xfrm>
          <a:prstGeom prst="rect">
            <a:avLst/>
          </a:prstGeom>
          <a:noFill/>
        </p:spPr>
        <p:txBody>
          <a:bodyPr wrap="square">
            <a:spAutoFit/>
          </a:bodyPr>
          <a:lstStyle/>
          <a:p>
            <a:pPr algn="just"/>
            <a:r>
              <a:rPr lang="en-US" sz="2400" b="0" i="0" u="none" strike="noStrike" baseline="0" dirty="0">
                <a:solidFill>
                  <a:schemeClr val="bg1"/>
                </a:solidFill>
                <a:latin typeface="Calibri" panose="020F0502020204030204" pitchFamily="34" charset="0"/>
              </a:rPr>
              <a:t>The words “Sundar Pichai”, “Google” and “USA” are named entities and they fall under Person, Organization, and GPE (Geo Political Entity) classes respectively. </a:t>
            </a:r>
            <a:endParaRPr lang="en-IN" sz="2400" b="0" i="0" u="none" strike="noStrike" baseline="0" dirty="0">
              <a:solidFill>
                <a:schemeClr val="bg1"/>
              </a:solidFill>
              <a:latin typeface="Calibri" panose="020F0502020204030204" pitchFamily="34" charset="0"/>
            </a:endParaRPr>
          </a:p>
        </p:txBody>
      </p:sp>
    </p:spTree>
    <p:extLst>
      <p:ext uri="{BB962C8B-B14F-4D97-AF65-F5344CB8AC3E}">
        <p14:creationId xmlns:p14="http://schemas.microsoft.com/office/powerpoint/2010/main" val="3855559711"/>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4C944E-75D7-405A-AD71-CFBE4E206360}"/>
              </a:ext>
            </a:extLst>
          </p:cNvPr>
          <p:cNvPicPr>
            <a:picLocks noChangeAspect="1"/>
          </p:cNvPicPr>
          <p:nvPr/>
        </p:nvPicPr>
        <p:blipFill>
          <a:blip r:embed="rId5">
            <a:duotone>
              <a:prstClr val="black"/>
              <a:srgbClr val="33F7FA">
                <a:tint val="45000"/>
                <a:satMod val="400000"/>
              </a:srgbClr>
            </a:duotone>
            <a:extLst>
              <a:ext uri="{28A0092B-C50C-407E-A947-70E740481C1C}">
                <a14:useLocalDpi xmlns:a14="http://schemas.microsoft.com/office/drawing/2010/main" val="0"/>
              </a:ext>
            </a:extLst>
          </a:blip>
          <a:stretch>
            <a:fillRect/>
          </a:stretch>
        </p:blipFill>
        <p:spPr>
          <a:xfrm>
            <a:off x="4363253" y="143180"/>
            <a:ext cx="3931379" cy="954817"/>
          </a:xfrm>
          <a:prstGeom prst="rect">
            <a:avLst/>
          </a:prstGeom>
        </p:spPr>
      </p:pic>
      <p:sp>
        <p:nvSpPr>
          <p:cNvPr id="5" name="Title 1">
            <a:extLst>
              <a:ext uri="{FF2B5EF4-FFF2-40B4-BE49-F238E27FC236}">
                <a16:creationId xmlns:a16="http://schemas.microsoft.com/office/drawing/2014/main" id="{2AB308FA-FE1A-4272-80FF-A1F4BEBC5FCB}"/>
              </a:ext>
            </a:extLst>
          </p:cNvPr>
          <p:cNvSpPr txBox="1">
            <a:spLocks/>
          </p:cNvSpPr>
          <p:nvPr/>
        </p:nvSpPr>
        <p:spPr>
          <a:xfrm>
            <a:off x="4650706" y="343508"/>
            <a:ext cx="3818924" cy="523220"/>
          </a:xfrm>
          <a:prstGeom prst="rect">
            <a:avLst/>
          </a:prstGeom>
        </p:spPr>
        <p:txBody>
          <a:bodyPr wrap="square">
            <a:spAutoFit/>
          </a:bodyPr>
          <a:lstStyle>
            <a:defPPr>
              <a:defRPr lang="en-US"/>
            </a:defPPr>
            <a:lvl1pPr marR="0" lvl="0" indent="0" fontAlgn="auto">
              <a:lnSpc>
                <a:spcPct val="100000"/>
              </a:lnSpc>
              <a:spcBef>
                <a:spcPts val="0"/>
              </a:spcBef>
              <a:spcAft>
                <a:spcPts val="0"/>
              </a:spcAft>
              <a:buClrTx/>
              <a:buSzTx/>
              <a:buFontTx/>
              <a:buNone/>
              <a:tabLst/>
              <a:defRPr kumimoji="0" sz="2800" b="1" i="0" u="none" strike="noStrike" cap="none" spc="0" normalizeH="0" baseline="0">
                <a:ln>
                  <a:noFill/>
                </a:ln>
                <a:solidFill>
                  <a:srgbClr val="33F7FA"/>
                </a:solidFill>
                <a:effectLst/>
                <a:uLnTx/>
                <a:uFillTx/>
                <a:latin typeface="Agency FB" panose="020B0503020202020204" pitchFamily="34" charset="0"/>
              </a:defRPr>
            </a:lvl1pPr>
          </a:lstStyle>
          <a:p>
            <a:r>
              <a:rPr lang="en-IN" dirty="0"/>
              <a:t>Text Processing Techniques</a:t>
            </a:r>
            <a:endParaRPr lang="en-US" dirty="0"/>
          </a:p>
        </p:txBody>
      </p:sp>
      <p:pic>
        <p:nvPicPr>
          <p:cNvPr id="6" name="Picture 5">
            <a:extLst>
              <a:ext uri="{FF2B5EF4-FFF2-40B4-BE49-F238E27FC236}">
                <a16:creationId xmlns:a16="http://schemas.microsoft.com/office/drawing/2014/main" id="{A95E1022-8487-45B2-A760-AF4843BB44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2547927" y="3918125"/>
            <a:ext cx="5190126" cy="1143260"/>
          </a:xfrm>
          <a:prstGeom prst="rect">
            <a:avLst/>
          </a:prstGeom>
        </p:spPr>
      </p:pic>
      <p:sp>
        <p:nvSpPr>
          <p:cNvPr id="3" name="Slide Number Placeholder 2">
            <a:extLst>
              <a:ext uri="{FF2B5EF4-FFF2-40B4-BE49-F238E27FC236}">
                <a16:creationId xmlns:a16="http://schemas.microsoft.com/office/drawing/2014/main" id="{93253E6F-9066-4755-A118-A3C5B3E5DB0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A4B40F-07D9-4AE2-81D0-49EF3B6E326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D5690E5A-5579-40C8-A102-A91B3A126B0C}"/>
              </a:ext>
            </a:extLst>
          </p:cNvPr>
          <p:cNvSpPr txBox="1"/>
          <p:nvPr/>
        </p:nvSpPr>
        <p:spPr>
          <a:xfrm>
            <a:off x="377190" y="935236"/>
            <a:ext cx="11624310" cy="5786199"/>
          </a:xfrm>
          <a:prstGeom prst="rect">
            <a:avLst/>
          </a:prstGeom>
          <a:noFill/>
        </p:spPr>
        <p:txBody>
          <a:bodyPr wrap="square">
            <a:spAutoFit/>
          </a:bodyPr>
          <a:lstStyle/>
          <a:p>
            <a:pPr algn="l"/>
            <a:endParaRPr lang="en-IN" sz="1000" b="0" i="0" u="none" strike="noStrike" baseline="0" dirty="0">
              <a:solidFill>
                <a:schemeClr val="bg1"/>
              </a:solidFill>
              <a:latin typeface="Calibri" panose="020F0502020204030204" pitchFamily="34" charset="0"/>
            </a:endParaRPr>
          </a:p>
          <a:p>
            <a:pPr marL="342900" indent="-342900">
              <a:buFont typeface="Wingdings" panose="05000000000000000000" pitchFamily="2" charset="2"/>
              <a:buChar char="v"/>
            </a:pPr>
            <a:r>
              <a:rPr lang="en-IN" sz="2400" dirty="0">
                <a:solidFill>
                  <a:schemeClr val="bg1"/>
                </a:solidFill>
                <a:latin typeface="Calibri" panose="020F0502020204030204" pitchFamily="34" charset="0"/>
              </a:rPr>
              <a:t>Pattern Recognition</a:t>
            </a:r>
          </a:p>
          <a:p>
            <a:pPr algn="just"/>
            <a:endParaRPr lang="en-IN" sz="2400" dirty="0">
              <a:solidFill>
                <a:schemeClr val="bg1"/>
              </a:solidFill>
              <a:latin typeface="Calibri" panose="020F0502020204030204" pitchFamily="34" charset="0"/>
            </a:endParaRPr>
          </a:p>
          <a:p>
            <a:pPr algn="just"/>
            <a:r>
              <a:rPr lang="en-IN" sz="2400" dirty="0">
                <a:solidFill>
                  <a:schemeClr val="bg1"/>
                </a:solidFill>
                <a:latin typeface="Calibri" panose="020F0502020204030204" pitchFamily="34" charset="0"/>
              </a:rPr>
              <a:t>•It is a branch of machine learning that focuses on the recognition of patterns regularities in the data.</a:t>
            </a:r>
          </a:p>
          <a:p>
            <a:pPr algn="just"/>
            <a:endParaRPr lang="en-IN" sz="2400" dirty="0">
              <a:solidFill>
                <a:schemeClr val="bg1"/>
              </a:solidFill>
              <a:latin typeface="Calibri" panose="020F0502020204030204" pitchFamily="34" charset="0"/>
            </a:endParaRPr>
          </a:p>
          <a:p>
            <a:pPr algn="just"/>
            <a:r>
              <a:rPr lang="en-IN" sz="2400" dirty="0">
                <a:solidFill>
                  <a:schemeClr val="bg1"/>
                </a:solidFill>
                <a:latin typeface="Calibri" panose="020F0502020204030204" pitchFamily="34" charset="0"/>
              </a:rPr>
              <a:t>•Patterns can be inferred from data either by defining tags before hand or without defining topics or categories before hand.</a:t>
            </a:r>
          </a:p>
          <a:p>
            <a:pPr algn="just"/>
            <a:endParaRPr lang="en-IN" sz="2400" dirty="0">
              <a:solidFill>
                <a:schemeClr val="bg1"/>
              </a:solidFill>
              <a:latin typeface="Calibri" panose="020F0502020204030204" pitchFamily="34" charset="0"/>
            </a:endParaRPr>
          </a:p>
          <a:p>
            <a:pPr algn="just"/>
            <a:r>
              <a:rPr lang="en-IN" sz="2400" dirty="0">
                <a:solidFill>
                  <a:schemeClr val="bg1"/>
                </a:solidFill>
                <a:latin typeface="Calibri" panose="020F0502020204030204" pitchFamily="34" charset="0"/>
              </a:rPr>
              <a:t>•</a:t>
            </a:r>
            <a:r>
              <a:rPr lang="en-IN" sz="2400" dirty="0" err="1">
                <a:solidFill>
                  <a:schemeClr val="bg1"/>
                </a:solidFill>
                <a:latin typeface="Calibri" panose="020F0502020204030204" pitchFamily="34" charset="0"/>
              </a:rPr>
              <a:t>RegEx</a:t>
            </a:r>
            <a:r>
              <a:rPr lang="en-IN" sz="2400" dirty="0">
                <a:solidFill>
                  <a:schemeClr val="bg1"/>
                </a:solidFill>
                <a:latin typeface="Calibri" panose="020F0502020204030204" pitchFamily="34" charset="0"/>
              </a:rPr>
              <a:t> (for specific String patterns), Conditional Random Fields or CRF (an ML approach for creating more complex patterns than that compared to </a:t>
            </a:r>
            <a:r>
              <a:rPr lang="en-IN" sz="2400" dirty="0" err="1">
                <a:solidFill>
                  <a:schemeClr val="bg1"/>
                </a:solidFill>
                <a:latin typeface="Calibri" panose="020F0502020204030204" pitchFamily="34" charset="0"/>
              </a:rPr>
              <a:t>RegEx</a:t>
            </a:r>
            <a:r>
              <a:rPr lang="en-IN" sz="2400" dirty="0">
                <a:solidFill>
                  <a:schemeClr val="bg1"/>
                </a:solidFill>
                <a:latin typeface="Calibri" panose="020F0502020204030204" pitchFamily="34" charset="0"/>
              </a:rPr>
              <a:t>) and Latent Dirichlet Allocation or LDA (for identifying patterns in documents that do not have predefined topics) are a few pattern recognition techniques used in NLP</a:t>
            </a:r>
          </a:p>
          <a:p>
            <a:pPr algn="just"/>
            <a:endParaRPr lang="en-IN" sz="2400" dirty="0">
              <a:solidFill>
                <a:schemeClr val="bg1"/>
              </a:solidFill>
              <a:latin typeface="Calibri" panose="020F0502020204030204" pitchFamily="34" charset="0"/>
            </a:endParaRPr>
          </a:p>
          <a:p>
            <a:pPr algn="just"/>
            <a:r>
              <a:rPr lang="en-IN" sz="2400" dirty="0">
                <a:solidFill>
                  <a:schemeClr val="bg1"/>
                </a:solidFill>
                <a:latin typeface="Calibri" panose="020F0502020204030204" pitchFamily="34" charset="0"/>
              </a:rPr>
              <a:t>•The recognized pattern will be then interpreted by an interpreter and will be translated to an understandable command for the machines.</a:t>
            </a:r>
          </a:p>
        </p:txBody>
      </p:sp>
    </p:spTree>
    <p:extLst>
      <p:ext uri="{BB962C8B-B14F-4D97-AF65-F5344CB8AC3E}">
        <p14:creationId xmlns:p14="http://schemas.microsoft.com/office/powerpoint/2010/main" val="4261463782"/>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4C944E-75D7-405A-AD71-CFBE4E206360}"/>
              </a:ext>
            </a:extLst>
          </p:cNvPr>
          <p:cNvPicPr>
            <a:picLocks noChangeAspect="1"/>
          </p:cNvPicPr>
          <p:nvPr/>
        </p:nvPicPr>
        <p:blipFill>
          <a:blip r:embed="rId5">
            <a:duotone>
              <a:prstClr val="black"/>
              <a:srgbClr val="33F7FA">
                <a:tint val="45000"/>
                <a:satMod val="400000"/>
              </a:srgbClr>
            </a:duotone>
            <a:extLst>
              <a:ext uri="{28A0092B-C50C-407E-A947-70E740481C1C}">
                <a14:useLocalDpi xmlns:a14="http://schemas.microsoft.com/office/drawing/2010/main" val="0"/>
              </a:ext>
            </a:extLst>
          </a:blip>
          <a:stretch>
            <a:fillRect/>
          </a:stretch>
        </p:blipFill>
        <p:spPr>
          <a:xfrm>
            <a:off x="4363253" y="143180"/>
            <a:ext cx="3931379" cy="954817"/>
          </a:xfrm>
          <a:prstGeom prst="rect">
            <a:avLst/>
          </a:prstGeom>
        </p:spPr>
      </p:pic>
      <p:sp>
        <p:nvSpPr>
          <p:cNvPr id="5" name="Title 1">
            <a:extLst>
              <a:ext uri="{FF2B5EF4-FFF2-40B4-BE49-F238E27FC236}">
                <a16:creationId xmlns:a16="http://schemas.microsoft.com/office/drawing/2014/main" id="{2AB308FA-FE1A-4272-80FF-A1F4BEBC5FCB}"/>
              </a:ext>
            </a:extLst>
          </p:cNvPr>
          <p:cNvSpPr txBox="1">
            <a:spLocks/>
          </p:cNvSpPr>
          <p:nvPr/>
        </p:nvSpPr>
        <p:spPr>
          <a:xfrm>
            <a:off x="4662136" y="354938"/>
            <a:ext cx="4127534" cy="523220"/>
          </a:xfrm>
          <a:prstGeom prst="rect">
            <a:avLst/>
          </a:prstGeom>
        </p:spPr>
        <p:txBody>
          <a:bodyPr wrap="square">
            <a:spAutoFit/>
          </a:bodyPr>
          <a:lstStyle>
            <a:defPPr>
              <a:defRPr lang="en-US"/>
            </a:defPPr>
            <a:lvl1pPr marR="0" lvl="0" indent="0" fontAlgn="auto">
              <a:lnSpc>
                <a:spcPct val="100000"/>
              </a:lnSpc>
              <a:spcBef>
                <a:spcPts val="0"/>
              </a:spcBef>
              <a:spcAft>
                <a:spcPts val="0"/>
              </a:spcAft>
              <a:buClrTx/>
              <a:buSzTx/>
              <a:buFontTx/>
              <a:buNone/>
              <a:tabLst/>
              <a:defRPr kumimoji="0" sz="2800" b="1" i="0" u="none" strike="noStrike" cap="none" spc="0" normalizeH="0" baseline="0">
                <a:ln>
                  <a:noFill/>
                </a:ln>
                <a:solidFill>
                  <a:srgbClr val="33F7FA"/>
                </a:solidFill>
                <a:effectLst/>
                <a:uLnTx/>
                <a:uFillTx/>
                <a:latin typeface="Agency FB" panose="020B0503020202020204" pitchFamily="34" charset="0"/>
              </a:defRPr>
            </a:lvl1pPr>
          </a:lstStyle>
          <a:p>
            <a:r>
              <a:rPr lang="en-US" dirty="0"/>
              <a:t>NLP Pipeline for Text processing</a:t>
            </a:r>
          </a:p>
        </p:txBody>
      </p:sp>
      <p:pic>
        <p:nvPicPr>
          <p:cNvPr id="6" name="Picture 5">
            <a:extLst>
              <a:ext uri="{FF2B5EF4-FFF2-40B4-BE49-F238E27FC236}">
                <a16:creationId xmlns:a16="http://schemas.microsoft.com/office/drawing/2014/main" id="{A95E1022-8487-45B2-A760-AF4843BB44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2547927" y="3918125"/>
            <a:ext cx="5190126" cy="1143260"/>
          </a:xfrm>
          <a:prstGeom prst="rect">
            <a:avLst/>
          </a:prstGeom>
        </p:spPr>
      </p:pic>
      <p:sp>
        <p:nvSpPr>
          <p:cNvPr id="3" name="Slide Number Placeholder 2">
            <a:extLst>
              <a:ext uri="{FF2B5EF4-FFF2-40B4-BE49-F238E27FC236}">
                <a16:creationId xmlns:a16="http://schemas.microsoft.com/office/drawing/2014/main" id="{93253E6F-9066-4755-A118-A3C5B3E5DB0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A4B40F-07D9-4AE2-81D0-49EF3B6E326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273F946F-FB0E-42C1-B0AF-B0B13BDE19A2}"/>
              </a:ext>
            </a:extLst>
          </p:cNvPr>
          <p:cNvPicPr>
            <a:picLocks noChangeAspect="1"/>
          </p:cNvPicPr>
          <p:nvPr/>
        </p:nvPicPr>
        <p:blipFill>
          <a:blip r:embed="rId7"/>
          <a:stretch>
            <a:fillRect/>
          </a:stretch>
        </p:blipFill>
        <p:spPr>
          <a:xfrm>
            <a:off x="1108710" y="1577340"/>
            <a:ext cx="10245090" cy="4617720"/>
          </a:xfrm>
          <a:prstGeom prst="rect">
            <a:avLst/>
          </a:prstGeom>
        </p:spPr>
      </p:pic>
    </p:spTree>
    <p:extLst>
      <p:ext uri="{BB962C8B-B14F-4D97-AF65-F5344CB8AC3E}">
        <p14:creationId xmlns:p14="http://schemas.microsoft.com/office/powerpoint/2010/main" val="2670012843"/>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4C944E-75D7-405A-AD71-CFBE4E206360}"/>
              </a:ext>
            </a:extLst>
          </p:cNvPr>
          <p:cNvPicPr>
            <a:picLocks noChangeAspect="1"/>
          </p:cNvPicPr>
          <p:nvPr/>
        </p:nvPicPr>
        <p:blipFill>
          <a:blip r:embed="rId5">
            <a:duotone>
              <a:prstClr val="black"/>
              <a:srgbClr val="33F7FA">
                <a:tint val="45000"/>
                <a:satMod val="400000"/>
              </a:srgbClr>
            </a:duotone>
            <a:extLst>
              <a:ext uri="{28A0092B-C50C-407E-A947-70E740481C1C}">
                <a14:useLocalDpi xmlns:a14="http://schemas.microsoft.com/office/drawing/2010/main" val="0"/>
              </a:ext>
            </a:extLst>
          </a:blip>
          <a:stretch>
            <a:fillRect/>
          </a:stretch>
        </p:blipFill>
        <p:spPr>
          <a:xfrm>
            <a:off x="4363253" y="143180"/>
            <a:ext cx="3931379" cy="954817"/>
          </a:xfrm>
          <a:prstGeom prst="rect">
            <a:avLst/>
          </a:prstGeom>
        </p:spPr>
      </p:pic>
      <p:sp>
        <p:nvSpPr>
          <p:cNvPr id="5" name="Title 1">
            <a:extLst>
              <a:ext uri="{FF2B5EF4-FFF2-40B4-BE49-F238E27FC236}">
                <a16:creationId xmlns:a16="http://schemas.microsoft.com/office/drawing/2014/main" id="{2AB308FA-FE1A-4272-80FF-A1F4BEBC5FCB}"/>
              </a:ext>
            </a:extLst>
          </p:cNvPr>
          <p:cNvSpPr txBox="1">
            <a:spLocks/>
          </p:cNvSpPr>
          <p:nvPr/>
        </p:nvSpPr>
        <p:spPr>
          <a:xfrm>
            <a:off x="4662136" y="286358"/>
            <a:ext cx="2893094" cy="523220"/>
          </a:xfrm>
          <a:prstGeom prst="rect">
            <a:avLst/>
          </a:prstGeom>
        </p:spPr>
        <p:txBody>
          <a:bodyPr wrap="square">
            <a:spAutoFit/>
          </a:bodyPr>
          <a:lstStyle>
            <a:defPPr>
              <a:defRPr lang="en-US"/>
            </a:defPPr>
            <a:lvl1pPr marR="0" lvl="0" indent="0" fontAlgn="auto">
              <a:lnSpc>
                <a:spcPct val="100000"/>
              </a:lnSpc>
              <a:spcBef>
                <a:spcPts val="0"/>
              </a:spcBef>
              <a:spcAft>
                <a:spcPts val="0"/>
              </a:spcAft>
              <a:buClrTx/>
              <a:buSzTx/>
              <a:buFontTx/>
              <a:buNone/>
              <a:tabLst/>
              <a:defRPr kumimoji="0" sz="2800" b="1" i="0" u="none" strike="noStrike" cap="none" spc="0" normalizeH="0" baseline="0">
                <a:ln>
                  <a:noFill/>
                </a:ln>
                <a:solidFill>
                  <a:srgbClr val="33F7FA"/>
                </a:solidFill>
                <a:effectLst/>
                <a:uLnTx/>
                <a:uFillTx/>
                <a:latin typeface="Agency FB" panose="020B0503020202020204" pitchFamily="34" charset="0"/>
              </a:defRPr>
            </a:lvl1pPr>
          </a:lstStyle>
          <a:p>
            <a:r>
              <a:rPr lang="en-IN" dirty="0"/>
              <a:t>Challenges in NLP</a:t>
            </a:r>
            <a:endParaRPr lang="en-US" dirty="0"/>
          </a:p>
        </p:txBody>
      </p:sp>
      <p:pic>
        <p:nvPicPr>
          <p:cNvPr id="6" name="Picture 5">
            <a:extLst>
              <a:ext uri="{FF2B5EF4-FFF2-40B4-BE49-F238E27FC236}">
                <a16:creationId xmlns:a16="http://schemas.microsoft.com/office/drawing/2014/main" id="{A95E1022-8487-45B2-A760-AF4843BB44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2547927" y="3918125"/>
            <a:ext cx="5190126" cy="1143260"/>
          </a:xfrm>
          <a:prstGeom prst="rect">
            <a:avLst/>
          </a:prstGeom>
        </p:spPr>
      </p:pic>
      <p:sp>
        <p:nvSpPr>
          <p:cNvPr id="3" name="Slide Number Placeholder 2">
            <a:extLst>
              <a:ext uri="{FF2B5EF4-FFF2-40B4-BE49-F238E27FC236}">
                <a16:creationId xmlns:a16="http://schemas.microsoft.com/office/drawing/2014/main" id="{93253E6F-9066-4755-A118-A3C5B3E5DB0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A4B40F-07D9-4AE2-81D0-49EF3B6E326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D5690E5A-5579-40C8-A102-A91B3A126B0C}"/>
              </a:ext>
            </a:extLst>
          </p:cNvPr>
          <p:cNvSpPr txBox="1"/>
          <p:nvPr/>
        </p:nvSpPr>
        <p:spPr>
          <a:xfrm>
            <a:off x="377190" y="1621036"/>
            <a:ext cx="11304270" cy="4524315"/>
          </a:xfrm>
          <a:prstGeom prst="rect">
            <a:avLst/>
          </a:prstGeom>
          <a:noFill/>
        </p:spPr>
        <p:txBody>
          <a:bodyPr wrap="square">
            <a:spAutoFit/>
          </a:bodyPr>
          <a:lstStyle/>
          <a:p>
            <a:pPr algn="just"/>
            <a:r>
              <a:rPr lang="en-IN" sz="2400" dirty="0">
                <a:solidFill>
                  <a:schemeClr val="bg1"/>
                </a:solidFill>
                <a:latin typeface="Calibri" panose="020F0502020204030204" pitchFamily="34" charset="0"/>
              </a:rPr>
              <a:t>Some of the major challenges what will be faced during the application of Natural Language Processing techniques are listed below:</a:t>
            </a:r>
          </a:p>
          <a:p>
            <a:endParaRPr lang="en-IN" sz="2400" dirty="0">
              <a:solidFill>
                <a:schemeClr val="bg1"/>
              </a:solidFill>
              <a:latin typeface="Calibri" panose="020F0502020204030204" pitchFamily="34" charset="0"/>
            </a:endParaRPr>
          </a:p>
          <a:p>
            <a:pPr lvl="1"/>
            <a:r>
              <a:rPr lang="en-IN" sz="2400" dirty="0">
                <a:solidFill>
                  <a:schemeClr val="bg1"/>
                </a:solidFill>
                <a:latin typeface="Calibri" panose="020F0502020204030204" pitchFamily="34" charset="0"/>
              </a:rPr>
              <a:t>•Lexical Ambiguity</a:t>
            </a:r>
          </a:p>
          <a:p>
            <a:pPr lvl="1"/>
            <a:endParaRPr lang="en-IN" sz="2400" dirty="0">
              <a:solidFill>
                <a:schemeClr val="bg1"/>
              </a:solidFill>
              <a:latin typeface="Calibri" panose="020F0502020204030204" pitchFamily="34" charset="0"/>
            </a:endParaRPr>
          </a:p>
          <a:p>
            <a:pPr lvl="1"/>
            <a:r>
              <a:rPr lang="en-IN" sz="2400" dirty="0">
                <a:solidFill>
                  <a:schemeClr val="bg1"/>
                </a:solidFill>
                <a:latin typeface="Calibri" panose="020F0502020204030204" pitchFamily="34" charset="0"/>
              </a:rPr>
              <a:t>•Syntactic Ambiguity</a:t>
            </a:r>
          </a:p>
          <a:p>
            <a:pPr lvl="1"/>
            <a:endParaRPr lang="en-IN" sz="2400" dirty="0">
              <a:solidFill>
                <a:schemeClr val="bg1"/>
              </a:solidFill>
              <a:latin typeface="Calibri" panose="020F0502020204030204" pitchFamily="34" charset="0"/>
            </a:endParaRPr>
          </a:p>
          <a:p>
            <a:pPr lvl="1"/>
            <a:r>
              <a:rPr lang="en-IN" sz="2400" dirty="0">
                <a:solidFill>
                  <a:schemeClr val="bg1"/>
                </a:solidFill>
                <a:latin typeface="Calibri" panose="020F0502020204030204" pitchFamily="34" charset="0"/>
              </a:rPr>
              <a:t>•Semantic Ambiguity</a:t>
            </a:r>
          </a:p>
          <a:p>
            <a:pPr lvl="1"/>
            <a:endParaRPr lang="en-IN" sz="2400" dirty="0">
              <a:solidFill>
                <a:schemeClr val="bg1"/>
              </a:solidFill>
              <a:latin typeface="Calibri" panose="020F0502020204030204" pitchFamily="34" charset="0"/>
            </a:endParaRPr>
          </a:p>
          <a:p>
            <a:pPr lvl="1"/>
            <a:r>
              <a:rPr lang="en-IN" sz="2400" dirty="0">
                <a:solidFill>
                  <a:schemeClr val="bg1"/>
                </a:solidFill>
                <a:latin typeface="Calibri" panose="020F0502020204030204" pitchFamily="34" charset="0"/>
              </a:rPr>
              <a:t>•Anaphoric Ambiguity</a:t>
            </a:r>
          </a:p>
          <a:p>
            <a:pPr lvl="1"/>
            <a:endParaRPr lang="en-IN" sz="2400" dirty="0">
              <a:solidFill>
                <a:schemeClr val="bg1"/>
              </a:solidFill>
              <a:latin typeface="Calibri" panose="020F0502020204030204" pitchFamily="34" charset="0"/>
            </a:endParaRPr>
          </a:p>
          <a:p>
            <a:pPr lvl="1"/>
            <a:r>
              <a:rPr lang="en-IN" sz="2400" dirty="0">
                <a:solidFill>
                  <a:schemeClr val="bg1"/>
                </a:solidFill>
                <a:latin typeface="Calibri" panose="020F0502020204030204" pitchFamily="34" charset="0"/>
              </a:rPr>
              <a:t>•Pragmatic Ambiguity</a:t>
            </a:r>
          </a:p>
        </p:txBody>
      </p:sp>
    </p:spTree>
    <p:extLst>
      <p:ext uri="{BB962C8B-B14F-4D97-AF65-F5344CB8AC3E}">
        <p14:creationId xmlns:p14="http://schemas.microsoft.com/office/powerpoint/2010/main" val="2106448468"/>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4C944E-75D7-405A-AD71-CFBE4E206360}"/>
              </a:ext>
            </a:extLst>
          </p:cNvPr>
          <p:cNvPicPr>
            <a:picLocks noChangeAspect="1"/>
          </p:cNvPicPr>
          <p:nvPr/>
        </p:nvPicPr>
        <p:blipFill>
          <a:blip r:embed="rId5">
            <a:duotone>
              <a:prstClr val="black"/>
              <a:srgbClr val="33F7FA">
                <a:tint val="45000"/>
                <a:satMod val="400000"/>
              </a:srgbClr>
            </a:duotone>
            <a:extLst>
              <a:ext uri="{28A0092B-C50C-407E-A947-70E740481C1C}">
                <a14:useLocalDpi xmlns:a14="http://schemas.microsoft.com/office/drawing/2010/main" val="0"/>
              </a:ext>
            </a:extLst>
          </a:blip>
          <a:stretch>
            <a:fillRect/>
          </a:stretch>
        </p:blipFill>
        <p:spPr>
          <a:xfrm>
            <a:off x="4363253" y="143180"/>
            <a:ext cx="3569167" cy="954817"/>
          </a:xfrm>
          <a:prstGeom prst="rect">
            <a:avLst/>
          </a:prstGeom>
        </p:spPr>
      </p:pic>
      <p:sp>
        <p:nvSpPr>
          <p:cNvPr id="5" name="Title 1">
            <a:extLst>
              <a:ext uri="{FF2B5EF4-FFF2-40B4-BE49-F238E27FC236}">
                <a16:creationId xmlns:a16="http://schemas.microsoft.com/office/drawing/2014/main" id="{2AB308FA-FE1A-4272-80FF-A1F4BEBC5FCB}"/>
              </a:ext>
            </a:extLst>
          </p:cNvPr>
          <p:cNvSpPr txBox="1">
            <a:spLocks/>
          </p:cNvSpPr>
          <p:nvPr/>
        </p:nvSpPr>
        <p:spPr>
          <a:xfrm>
            <a:off x="4627846" y="309218"/>
            <a:ext cx="2893094" cy="523220"/>
          </a:xfrm>
          <a:prstGeom prst="rect">
            <a:avLst/>
          </a:prstGeom>
        </p:spPr>
        <p:txBody>
          <a:bodyPr wrap="square">
            <a:spAutoFit/>
          </a:bodyPr>
          <a:lstStyle>
            <a:defPPr>
              <a:defRPr lang="en-US"/>
            </a:defPPr>
            <a:lvl1pPr marR="0" lvl="0" indent="0" fontAlgn="auto">
              <a:lnSpc>
                <a:spcPct val="100000"/>
              </a:lnSpc>
              <a:spcBef>
                <a:spcPts val="0"/>
              </a:spcBef>
              <a:spcAft>
                <a:spcPts val="0"/>
              </a:spcAft>
              <a:buClrTx/>
              <a:buSzTx/>
              <a:buFontTx/>
              <a:buNone/>
              <a:tabLst/>
              <a:defRPr kumimoji="0" sz="2800" b="1" i="0" u="none" strike="noStrike" cap="none" spc="0" normalizeH="0" baseline="0">
                <a:ln>
                  <a:noFill/>
                </a:ln>
                <a:solidFill>
                  <a:srgbClr val="33F7FA"/>
                </a:solidFill>
                <a:effectLst/>
                <a:uLnTx/>
                <a:uFillTx/>
                <a:latin typeface="Agency FB" panose="020B0503020202020204" pitchFamily="34" charset="0"/>
              </a:defRPr>
            </a:lvl1pPr>
          </a:lstStyle>
          <a:p>
            <a:r>
              <a:rPr lang="en-IN" dirty="0"/>
              <a:t>Challenges in NLP</a:t>
            </a:r>
            <a:endParaRPr lang="en-US" dirty="0"/>
          </a:p>
        </p:txBody>
      </p:sp>
      <p:pic>
        <p:nvPicPr>
          <p:cNvPr id="6" name="Picture 5">
            <a:extLst>
              <a:ext uri="{FF2B5EF4-FFF2-40B4-BE49-F238E27FC236}">
                <a16:creationId xmlns:a16="http://schemas.microsoft.com/office/drawing/2014/main" id="{A95E1022-8487-45B2-A760-AF4843BB44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2547927" y="3918125"/>
            <a:ext cx="5190126" cy="1143260"/>
          </a:xfrm>
          <a:prstGeom prst="rect">
            <a:avLst/>
          </a:prstGeom>
        </p:spPr>
      </p:pic>
      <p:sp>
        <p:nvSpPr>
          <p:cNvPr id="3" name="Slide Number Placeholder 2">
            <a:extLst>
              <a:ext uri="{FF2B5EF4-FFF2-40B4-BE49-F238E27FC236}">
                <a16:creationId xmlns:a16="http://schemas.microsoft.com/office/drawing/2014/main" id="{93253E6F-9066-4755-A118-A3C5B3E5DB0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A4B40F-07D9-4AE2-81D0-49EF3B6E326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D5690E5A-5579-40C8-A102-A91B3A126B0C}"/>
              </a:ext>
            </a:extLst>
          </p:cNvPr>
          <p:cNvSpPr txBox="1"/>
          <p:nvPr/>
        </p:nvSpPr>
        <p:spPr>
          <a:xfrm>
            <a:off x="377190" y="1758196"/>
            <a:ext cx="11304270" cy="3416320"/>
          </a:xfrm>
          <a:prstGeom prst="rect">
            <a:avLst/>
          </a:prstGeom>
          <a:noFill/>
        </p:spPr>
        <p:txBody>
          <a:bodyPr wrap="square">
            <a:spAutoFit/>
          </a:bodyPr>
          <a:lstStyle/>
          <a:p>
            <a:r>
              <a:rPr lang="en-IN" sz="2400" dirty="0">
                <a:solidFill>
                  <a:schemeClr val="bg1"/>
                </a:solidFill>
                <a:highlight>
                  <a:srgbClr val="008000"/>
                </a:highlight>
                <a:latin typeface="Calibri" panose="020F0502020204030204" pitchFamily="34" charset="0"/>
              </a:rPr>
              <a:t>Lexical Ambiguity</a:t>
            </a:r>
          </a:p>
          <a:p>
            <a:endParaRPr lang="en-IN" sz="2400" dirty="0">
              <a:solidFill>
                <a:schemeClr val="bg1"/>
              </a:solidFill>
              <a:latin typeface="Calibri" panose="020F0502020204030204" pitchFamily="34" charset="0"/>
            </a:endParaRPr>
          </a:p>
          <a:p>
            <a:r>
              <a:rPr lang="en-IN" sz="2400" dirty="0">
                <a:solidFill>
                  <a:schemeClr val="bg1"/>
                </a:solidFill>
                <a:latin typeface="Calibri" panose="020F0502020204030204" pitchFamily="34" charset="0"/>
              </a:rPr>
              <a:t>Take a look at the following sentences:</a:t>
            </a:r>
          </a:p>
          <a:p>
            <a:endParaRPr lang="en-IN" sz="2400" dirty="0">
              <a:solidFill>
                <a:schemeClr val="bg1"/>
              </a:solidFill>
              <a:latin typeface="Calibri" panose="020F0502020204030204" pitchFamily="34" charset="0"/>
            </a:endParaRPr>
          </a:p>
          <a:p>
            <a:r>
              <a:rPr lang="en-IN" sz="2400" dirty="0">
                <a:solidFill>
                  <a:schemeClr val="bg1"/>
                </a:solidFill>
                <a:latin typeface="Calibri" panose="020F0502020204030204" pitchFamily="34" charset="0"/>
              </a:rPr>
              <a:t>•John bagged two silver medals.</a:t>
            </a:r>
          </a:p>
          <a:p>
            <a:endParaRPr lang="en-IN" sz="2400" dirty="0">
              <a:solidFill>
                <a:schemeClr val="bg1"/>
              </a:solidFill>
              <a:latin typeface="Calibri" panose="020F0502020204030204" pitchFamily="34" charset="0"/>
            </a:endParaRPr>
          </a:p>
          <a:p>
            <a:r>
              <a:rPr lang="en-IN" sz="2400" dirty="0">
                <a:solidFill>
                  <a:schemeClr val="bg1"/>
                </a:solidFill>
                <a:latin typeface="Calibri" panose="020F0502020204030204" pitchFamily="34" charset="0"/>
              </a:rPr>
              <a:t>•Mary made a silver speech.</a:t>
            </a:r>
          </a:p>
          <a:p>
            <a:endParaRPr lang="en-IN" sz="2400" dirty="0">
              <a:solidFill>
                <a:schemeClr val="bg1"/>
              </a:solidFill>
              <a:latin typeface="Calibri" panose="020F0502020204030204" pitchFamily="34" charset="0"/>
            </a:endParaRPr>
          </a:p>
          <a:p>
            <a:r>
              <a:rPr lang="en-IN" sz="2400" dirty="0">
                <a:solidFill>
                  <a:schemeClr val="bg1"/>
                </a:solidFill>
                <a:latin typeface="Calibri" panose="020F0502020204030204" pitchFamily="34" charset="0"/>
              </a:rPr>
              <a:t>•Roger’s worries had silvered his hair.</a:t>
            </a:r>
          </a:p>
        </p:txBody>
      </p:sp>
    </p:spTree>
    <p:extLst>
      <p:ext uri="{BB962C8B-B14F-4D97-AF65-F5344CB8AC3E}">
        <p14:creationId xmlns:p14="http://schemas.microsoft.com/office/powerpoint/2010/main" val="3984047298"/>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4C944E-75D7-405A-AD71-CFBE4E206360}"/>
              </a:ext>
            </a:extLst>
          </p:cNvPr>
          <p:cNvPicPr>
            <a:picLocks noChangeAspect="1"/>
          </p:cNvPicPr>
          <p:nvPr/>
        </p:nvPicPr>
        <p:blipFill>
          <a:blip r:embed="rId5">
            <a:duotone>
              <a:prstClr val="black"/>
              <a:srgbClr val="33F7FA">
                <a:tint val="45000"/>
                <a:satMod val="400000"/>
              </a:srgbClr>
            </a:duotone>
            <a:extLst>
              <a:ext uri="{28A0092B-C50C-407E-A947-70E740481C1C}">
                <a14:useLocalDpi xmlns:a14="http://schemas.microsoft.com/office/drawing/2010/main" val="0"/>
              </a:ext>
            </a:extLst>
          </a:blip>
          <a:stretch>
            <a:fillRect/>
          </a:stretch>
        </p:blipFill>
        <p:spPr>
          <a:xfrm>
            <a:off x="4793916" y="275756"/>
            <a:ext cx="3577573" cy="954817"/>
          </a:xfrm>
          <a:prstGeom prst="rect">
            <a:avLst/>
          </a:prstGeom>
        </p:spPr>
      </p:pic>
      <p:sp>
        <p:nvSpPr>
          <p:cNvPr id="5" name="Title 1">
            <a:extLst>
              <a:ext uri="{FF2B5EF4-FFF2-40B4-BE49-F238E27FC236}">
                <a16:creationId xmlns:a16="http://schemas.microsoft.com/office/drawing/2014/main" id="{2AB308FA-FE1A-4272-80FF-A1F4BEBC5FCB}"/>
              </a:ext>
            </a:extLst>
          </p:cNvPr>
          <p:cNvSpPr txBox="1">
            <a:spLocks/>
          </p:cNvSpPr>
          <p:nvPr/>
        </p:nvSpPr>
        <p:spPr>
          <a:xfrm>
            <a:off x="5049505" y="460776"/>
            <a:ext cx="3995770" cy="553998"/>
          </a:xfrm>
          <a:prstGeom prst="rect">
            <a:avLst/>
          </a:prstGeom>
        </p:spPr>
        <p:txBody>
          <a:bodyPr wrap="square">
            <a:spAutoFit/>
          </a:bodyPr>
          <a:lstStyle>
            <a:defPPr>
              <a:defRPr lang="en-US"/>
            </a:defPPr>
            <a:lvl1pPr marR="0" lvl="0" indent="0" defTabSz="914400" fontAlgn="auto">
              <a:lnSpc>
                <a:spcPct val="100000"/>
              </a:lnSpc>
              <a:spcBef>
                <a:spcPts val="0"/>
              </a:spcBef>
              <a:spcAft>
                <a:spcPts val="0"/>
              </a:spcAft>
              <a:buClrTx/>
              <a:buSzTx/>
              <a:buFontTx/>
              <a:buNone/>
              <a:tabLst/>
              <a:defRPr kumimoji="0" sz="2800" b="1" i="0" u="none" strike="noStrike" cap="none" spc="0" normalizeH="0" baseline="0">
                <a:ln>
                  <a:noFill/>
                </a:ln>
                <a:solidFill>
                  <a:srgbClr val="33F7FA"/>
                </a:solidFill>
                <a:effectLst/>
                <a:uLnTx/>
                <a:uFillTx/>
                <a:latin typeface="Agency FB" panose="020B0503020202020204" pitchFamily="34" charset="0"/>
              </a:defRPr>
            </a:lvl1pPr>
          </a:lstStyle>
          <a:p>
            <a:r>
              <a:rPr lang="en-IN" sz="3000" b="1" i="0" u="none" strike="noStrike" baseline="0" dirty="0">
                <a:latin typeface="Bell MT" panose="02020503060305020303" pitchFamily="18" charset="0"/>
              </a:rPr>
              <a:t>NLP OUTLINE</a:t>
            </a:r>
            <a:endParaRPr lang="en-US" sz="3000" dirty="0"/>
          </a:p>
        </p:txBody>
      </p:sp>
      <p:sp>
        <p:nvSpPr>
          <p:cNvPr id="6" name="Rectangle 5">
            <a:extLst>
              <a:ext uri="{FF2B5EF4-FFF2-40B4-BE49-F238E27FC236}">
                <a16:creationId xmlns:a16="http://schemas.microsoft.com/office/drawing/2014/main" id="{7281B7C4-2FC8-4815-9AF8-3EC09831057B}"/>
              </a:ext>
            </a:extLst>
          </p:cNvPr>
          <p:cNvSpPr/>
          <p:nvPr/>
        </p:nvSpPr>
        <p:spPr>
          <a:xfrm>
            <a:off x="1387584" y="1354304"/>
            <a:ext cx="8936183" cy="5262979"/>
          </a:xfrm>
          <a:prstGeom prst="rect">
            <a:avLst/>
          </a:prstGeom>
        </p:spPr>
        <p:txBody>
          <a:bodyPr wrap="square">
            <a:spAutoFit/>
          </a:bodyPr>
          <a:lstStyle/>
          <a:p>
            <a:r>
              <a:rPr lang="en-IN" sz="2400" b="0" i="0" u="none" strike="noStrike" baseline="0" dirty="0">
                <a:solidFill>
                  <a:schemeClr val="bg1"/>
                </a:solidFill>
                <a:latin typeface="Bell MT" panose="02020503060305020303" pitchFamily="18" charset="0"/>
              </a:rPr>
              <a:t>1. Introduction</a:t>
            </a:r>
          </a:p>
          <a:p>
            <a:r>
              <a:rPr lang="en-US" sz="2400" b="0" i="0" u="none" strike="noStrike" baseline="0" dirty="0">
                <a:solidFill>
                  <a:schemeClr val="bg1"/>
                </a:solidFill>
                <a:latin typeface="Bell MT" panose="02020503060305020303" pitchFamily="18" charset="0"/>
              </a:rPr>
              <a:t>2. NLP Applications &amp; business benefit</a:t>
            </a:r>
          </a:p>
          <a:p>
            <a:r>
              <a:rPr lang="en-IN" sz="2400" b="0" i="0" u="none" strike="noStrike" baseline="0" dirty="0">
                <a:solidFill>
                  <a:schemeClr val="bg1"/>
                </a:solidFill>
                <a:latin typeface="Bell MT" panose="02020503060305020303" pitchFamily="18" charset="0"/>
              </a:rPr>
              <a:t>3. NLP Pipeline</a:t>
            </a:r>
          </a:p>
          <a:p>
            <a:pPr lvl="1"/>
            <a:r>
              <a:rPr lang="en-IN" sz="2400" b="0" i="0" u="none" strike="noStrike" baseline="0" dirty="0">
                <a:solidFill>
                  <a:schemeClr val="bg1"/>
                </a:solidFill>
                <a:latin typeface="Arial" panose="020B0604020202020204" pitchFamily="34" charset="0"/>
              </a:rPr>
              <a:t>•</a:t>
            </a:r>
            <a:r>
              <a:rPr lang="en-IN" sz="2400" b="0" i="0" u="none" strike="noStrike" baseline="0" dirty="0">
                <a:solidFill>
                  <a:schemeClr val="bg1"/>
                </a:solidFill>
                <a:latin typeface="Bell MT" panose="02020503060305020303" pitchFamily="18" charset="0"/>
              </a:rPr>
              <a:t>Tokenization</a:t>
            </a:r>
          </a:p>
          <a:p>
            <a:pPr lvl="1"/>
            <a:r>
              <a:rPr lang="en-US" sz="2400" b="0" i="0" u="none" strike="noStrike" baseline="0" dirty="0">
                <a:solidFill>
                  <a:schemeClr val="bg1"/>
                </a:solidFill>
                <a:latin typeface="Arial" panose="020B0604020202020204" pitchFamily="34" charset="0"/>
              </a:rPr>
              <a:t>•</a:t>
            </a:r>
            <a:r>
              <a:rPr lang="en-US" sz="2400" b="0" i="0" u="none" strike="noStrike" baseline="0" dirty="0">
                <a:solidFill>
                  <a:schemeClr val="bg1"/>
                </a:solidFill>
                <a:latin typeface="Bell MT" panose="02020503060305020303" pitchFamily="18" charset="0"/>
              </a:rPr>
              <a:t>Stop word removal, Stemming and Lemmatization</a:t>
            </a:r>
          </a:p>
          <a:p>
            <a:pPr lvl="1"/>
            <a:r>
              <a:rPr lang="en-US" sz="2400" b="0" i="0" u="none" strike="noStrike" baseline="0" dirty="0">
                <a:solidFill>
                  <a:schemeClr val="bg1"/>
                </a:solidFill>
                <a:latin typeface="Arial" panose="020B0604020202020204" pitchFamily="34" charset="0"/>
              </a:rPr>
              <a:t>•</a:t>
            </a:r>
            <a:r>
              <a:rPr lang="en-US" sz="2400" b="0" i="0" u="none" strike="noStrike" baseline="0" dirty="0">
                <a:solidFill>
                  <a:schemeClr val="bg1"/>
                </a:solidFill>
                <a:latin typeface="Bell MT" panose="02020503060305020303" pitchFamily="18" charset="0"/>
              </a:rPr>
              <a:t>Part of speech (POS) tagging</a:t>
            </a:r>
          </a:p>
          <a:p>
            <a:pPr lvl="1"/>
            <a:r>
              <a:rPr lang="en-IN" sz="2400" b="0" i="0" u="none" strike="noStrike" baseline="0" dirty="0">
                <a:solidFill>
                  <a:schemeClr val="bg1"/>
                </a:solidFill>
                <a:latin typeface="Arial" panose="020B0604020202020204" pitchFamily="34" charset="0"/>
              </a:rPr>
              <a:t>•</a:t>
            </a:r>
            <a:r>
              <a:rPr lang="en-IN" sz="2400" b="0" i="0" u="none" strike="noStrike" baseline="0" dirty="0">
                <a:solidFill>
                  <a:schemeClr val="bg1"/>
                </a:solidFill>
                <a:latin typeface="Bell MT" panose="02020503060305020303" pitchFamily="18" charset="0"/>
              </a:rPr>
              <a:t>Entity Recognition</a:t>
            </a:r>
          </a:p>
          <a:p>
            <a:pPr lvl="1"/>
            <a:r>
              <a:rPr lang="en-IN" sz="2400" b="0" i="0" u="none" strike="noStrike" baseline="0" dirty="0">
                <a:solidFill>
                  <a:schemeClr val="bg1"/>
                </a:solidFill>
                <a:latin typeface="Arial" panose="020B0604020202020204" pitchFamily="34" charset="0"/>
              </a:rPr>
              <a:t>•</a:t>
            </a:r>
            <a:r>
              <a:rPr lang="en-IN" sz="2400" b="0" i="0" u="none" strike="noStrike" baseline="0" dirty="0">
                <a:solidFill>
                  <a:schemeClr val="bg1"/>
                </a:solidFill>
                <a:latin typeface="Bell MT" panose="02020503060305020303" pitchFamily="18" charset="0"/>
              </a:rPr>
              <a:t>Pattern Recognition</a:t>
            </a:r>
          </a:p>
          <a:p>
            <a:r>
              <a:rPr lang="en-IN" sz="2400" b="0" i="0" u="none" strike="noStrike" baseline="0" dirty="0">
                <a:solidFill>
                  <a:schemeClr val="bg1"/>
                </a:solidFill>
                <a:latin typeface="Bell MT" panose="02020503060305020303" pitchFamily="18" charset="0"/>
              </a:rPr>
              <a:t>4. Challenges in NLP</a:t>
            </a:r>
          </a:p>
          <a:p>
            <a:pPr lvl="1"/>
            <a:r>
              <a:rPr lang="en-IN" sz="2400" b="0" i="0" u="none" strike="noStrike" baseline="0" dirty="0">
                <a:solidFill>
                  <a:schemeClr val="bg1"/>
                </a:solidFill>
                <a:latin typeface="Arial" panose="020B0604020202020204" pitchFamily="34" charset="0"/>
              </a:rPr>
              <a:t>•</a:t>
            </a:r>
            <a:r>
              <a:rPr lang="en-IN" sz="2400" b="0" i="0" u="none" strike="noStrike" baseline="0" dirty="0">
                <a:solidFill>
                  <a:schemeClr val="bg1"/>
                </a:solidFill>
                <a:latin typeface="Bell MT" panose="02020503060305020303" pitchFamily="18" charset="0"/>
              </a:rPr>
              <a:t>Lexical, Syntactic, Anaphoric, Pragmatic</a:t>
            </a:r>
          </a:p>
          <a:p>
            <a:r>
              <a:rPr lang="en-US" sz="2400" b="0" i="0" u="none" strike="noStrike" baseline="0" dirty="0">
                <a:solidFill>
                  <a:schemeClr val="bg1"/>
                </a:solidFill>
                <a:latin typeface="Bell MT" panose="02020503060305020303" pitchFamily="18" charset="0"/>
              </a:rPr>
              <a:t>5. Tools and platforms for NLP</a:t>
            </a:r>
          </a:p>
          <a:p>
            <a:pPr lvl="1"/>
            <a:r>
              <a:rPr lang="en-US" sz="2400" b="0" i="0" u="none" strike="noStrike" baseline="0" dirty="0">
                <a:solidFill>
                  <a:schemeClr val="bg1"/>
                </a:solidFill>
                <a:latin typeface="Arial" panose="020B0604020202020204" pitchFamily="34" charset="0"/>
              </a:rPr>
              <a:t>•</a:t>
            </a:r>
            <a:r>
              <a:rPr lang="en-US" sz="2400" b="0" i="0" u="none" strike="noStrike" baseline="0" dirty="0">
                <a:solidFill>
                  <a:schemeClr val="bg1"/>
                </a:solidFill>
                <a:latin typeface="Bell MT" panose="02020503060305020303" pitchFamily="18" charset="0"/>
              </a:rPr>
              <a:t>Platforms from Amazon, Google, Microsoft</a:t>
            </a:r>
          </a:p>
          <a:p>
            <a:r>
              <a:rPr lang="en-IN" sz="2400" b="0" i="0" u="none" strike="noStrike" baseline="0" dirty="0">
                <a:solidFill>
                  <a:schemeClr val="bg1"/>
                </a:solidFill>
                <a:latin typeface="Bell MT" panose="02020503060305020303" pitchFamily="18" charset="0"/>
              </a:rPr>
              <a:t>6. NLP Demo</a:t>
            </a:r>
          </a:p>
          <a:p>
            <a:r>
              <a:rPr lang="en-IN" sz="2400" b="0" i="0" u="none" strike="noStrike" baseline="0" dirty="0">
                <a:solidFill>
                  <a:schemeClr val="bg1"/>
                </a:solidFill>
                <a:latin typeface="Bell MT" panose="02020503060305020303" pitchFamily="18" charset="0"/>
              </a:rPr>
              <a:t>7. References</a:t>
            </a:r>
          </a:p>
        </p:txBody>
      </p:sp>
      <p:pic>
        <p:nvPicPr>
          <p:cNvPr id="8" name="Picture 7">
            <a:extLst>
              <a:ext uri="{FF2B5EF4-FFF2-40B4-BE49-F238E27FC236}">
                <a16:creationId xmlns:a16="http://schemas.microsoft.com/office/drawing/2014/main" id="{540920F2-BE0A-4D99-8EB2-C474B10E02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2547927" y="3918125"/>
            <a:ext cx="5190126" cy="1143260"/>
          </a:xfrm>
          <a:prstGeom prst="rect">
            <a:avLst/>
          </a:prstGeom>
        </p:spPr>
      </p:pic>
      <p:sp>
        <p:nvSpPr>
          <p:cNvPr id="2" name="Slide Number Placeholder 1">
            <a:extLst>
              <a:ext uri="{FF2B5EF4-FFF2-40B4-BE49-F238E27FC236}">
                <a16:creationId xmlns:a16="http://schemas.microsoft.com/office/drawing/2014/main" id="{85DF5B10-895B-41E9-BCC7-D89A8F6A0B80}"/>
              </a:ext>
            </a:extLst>
          </p:cNvPr>
          <p:cNvSpPr>
            <a:spLocks noGrp="1"/>
          </p:cNvSpPr>
          <p:nvPr>
            <p:ph type="sldNum" sz="quarter" idx="12"/>
          </p:nvPr>
        </p:nvSpPr>
        <p:spPr/>
        <p:txBody>
          <a:bodyPr/>
          <a:lstStyle/>
          <a:p>
            <a:fld id="{C4A4B40F-07D9-4AE2-81D0-49EF3B6E3267}" type="slidenum">
              <a:rPr lang="en-US" smtClean="0"/>
              <a:t>2</a:t>
            </a:fld>
            <a:endParaRPr lang="en-US"/>
          </a:p>
        </p:txBody>
      </p:sp>
    </p:spTree>
    <p:extLst>
      <p:ext uri="{BB962C8B-B14F-4D97-AF65-F5344CB8AC3E}">
        <p14:creationId xmlns:p14="http://schemas.microsoft.com/office/powerpoint/2010/main" val="2468131960"/>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4C944E-75D7-405A-AD71-CFBE4E206360}"/>
              </a:ext>
            </a:extLst>
          </p:cNvPr>
          <p:cNvPicPr>
            <a:picLocks noChangeAspect="1"/>
          </p:cNvPicPr>
          <p:nvPr/>
        </p:nvPicPr>
        <p:blipFill>
          <a:blip r:embed="rId5">
            <a:duotone>
              <a:prstClr val="black"/>
              <a:srgbClr val="33F7FA">
                <a:tint val="45000"/>
                <a:satMod val="400000"/>
              </a:srgbClr>
            </a:duotone>
            <a:extLst>
              <a:ext uri="{28A0092B-C50C-407E-A947-70E740481C1C}">
                <a14:useLocalDpi xmlns:a14="http://schemas.microsoft.com/office/drawing/2010/main" val="0"/>
              </a:ext>
            </a:extLst>
          </a:blip>
          <a:stretch>
            <a:fillRect/>
          </a:stretch>
        </p:blipFill>
        <p:spPr>
          <a:xfrm>
            <a:off x="4363253" y="143180"/>
            <a:ext cx="3931379" cy="954817"/>
          </a:xfrm>
          <a:prstGeom prst="rect">
            <a:avLst/>
          </a:prstGeom>
        </p:spPr>
      </p:pic>
      <p:sp>
        <p:nvSpPr>
          <p:cNvPr id="5" name="Title 1">
            <a:extLst>
              <a:ext uri="{FF2B5EF4-FFF2-40B4-BE49-F238E27FC236}">
                <a16:creationId xmlns:a16="http://schemas.microsoft.com/office/drawing/2014/main" id="{2AB308FA-FE1A-4272-80FF-A1F4BEBC5FCB}"/>
              </a:ext>
            </a:extLst>
          </p:cNvPr>
          <p:cNvSpPr txBox="1">
            <a:spLocks/>
          </p:cNvSpPr>
          <p:nvPr/>
        </p:nvSpPr>
        <p:spPr>
          <a:xfrm>
            <a:off x="4639276" y="309218"/>
            <a:ext cx="2893094" cy="523220"/>
          </a:xfrm>
          <a:prstGeom prst="rect">
            <a:avLst/>
          </a:prstGeom>
        </p:spPr>
        <p:txBody>
          <a:bodyPr wrap="square">
            <a:spAutoFit/>
          </a:bodyPr>
          <a:lstStyle>
            <a:defPPr>
              <a:defRPr lang="en-US"/>
            </a:defPPr>
            <a:lvl1pPr marR="0" lvl="0" indent="0" fontAlgn="auto">
              <a:lnSpc>
                <a:spcPct val="100000"/>
              </a:lnSpc>
              <a:spcBef>
                <a:spcPts val="0"/>
              </a:spcBef>
              <a:spcAft>
                <a:spcPts val="0"/>
              </a:spcAft>
              <a:buClrTx/>
              <a:buSzTx/>
              <a:buFontTx/>
              <a:buNone/>
              <a:tabLst/>
              <a:defRPr kumimoji="0" sz="2800" b="1" i="0" u="none" strike="noStrike" cap="none" spc="0" normalizeH="0" baseline="0">
                <a:ln>
                  <a:noFill/>
                </a:ln>
                <a:solidFill>
                  <a:srgbClr val="33F7FA"/>
                </a:solidFill>
                <a:effectLst/>
                <a:uLnTx/>
                <a:uFillTx/>
                <a:latin typeface="Agency FB" panose="020B0503020202020204" pitchFamily="34" charset="0"/>
              </a:defRPr>
            </a:lvl1pPr>
          </a:lstStyle>
          <a:p>
            <a:r>
              <a:rPr lang="en-IN" dirty="0"/>
              <a:t>Challenges in NLP</a:t>
            </a:r>
            <a:endParaRPr lang="en-US" dirty="0"/>
          </a:p>
        </p:txBody>
      </p:sp>
      <p:pic>
        <p:nvPicPr>
          <p:cNvPr id="6" name="Picture 5">
            <a:extLst>
              <a:ext uri="{FF2B5EF4-FFF2-40B4-BE49-F238E27FC236}">
                <a16:creationId xmlns:a16="http://schemas.microsoft.com/office/drawing/2014/main" id="{A95E1022-8487-45B2-A760-AF4843BB44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2547927" y="3918125"/>
            <a:ext cx="5190126" cy="1143260"/>
          </a:xfrm>
          <a:prstGeom prst="rect">
            <a:avLst/>
          </a:prstGeom>
        </p:spPr>
      </p:pic>
      <p:sp>
        <p:nvSpPr>
          <p:cNvPr id="3" name="Slide Number Placeholder 2">
            <a:extLst>
              <a:ext uri="{FF2B5EF4-FFF2-40B4-BE49-F238E27FC236}">
                <a16:creationId xmlns:a16="http://schemas.microsoft.com/office/drawing/2014/main" id="{93253E6F-9066-4755-A118-A3C5B3E5DB0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A4B40F-07D9-4AE2-81D0-49EF3B6E326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D5690E5A-5579-40C8-A102-A91B3A126B0C}"/>
              </a:ext>
            </a:extLst>
          </p:cNvPr>
          <p:cNvSpPr txBox="1"/>
          <p:nvPr/>
        </p:nvSpPr>
        <p:spPr>
          <a:xfrm>
            <a:off x="377190" y="1758196"/>
            <a:ext cx="11304270" cy="3416320"/>
          </a:xfrm>
          <a:prstGeom prst="rect">
            <a:avLst/>
          </a:prstGeom>
          <a:noFill/>
        </p:spPr>
        <p:txBody>
          <a:bodyPr wrap="square">
            <a:spAutoFit/>
          </a:bodyPr>
          <a:lstStyle/>
          <a:p>
            <a:pPr algn="just"/>
            <a:r>
              <a:rPr lang="en-IN" sz="2400" dirty="0">
                <a:solidFill>
                  <a:schemeClr val="bg1"/>
                </a:solidFill>
                <a:highlight>
                  <a:srgbClr val="008000"/>
                </a:highlight>
                <a:latin typeface="Calibri" panose="020F0502020204030204" pitchFamily="34" charset="0"/>
              </a:rPr>
              <a:t>Lexical Ambiguity</a:t>
            </a:r>
          </a:p>
          <a:p>
            <a:pPr algn="just"/>
            <a:endParaRPr lang="en-IN" sz="2400" dirty="0">
              <a:solidFill>
                <a:schemeClr val="bg1"/>
              </a:solidFill>
              <a:latin typeface="Calibri" panose="020F0502020204030204" pitchFamily="34" charset="0"/>
            </a:endParaRPr>
          </a:p>
          <a:p>
            <a:pPr algn="just"/>
            <a:r>
              <a:rPr lang="en-IN" sz="2400" dirty="0">
                <a:solidFill>
                  <a:schemeClr val="bg1"/>
                </a:solidFill>
                <a:latin typeface="Calibri" panose="020F0502020204030204" pitchFamily="34" charset="0"/>
              </a:rPr>
              <a:t>•The word silver is used as a noun, an adjective, and a verb.</a:t>
            </a:r>
          </a:p>
          <a:p>
            <a:pPr algn="just"/>
            <a:endParaRPr lang="en-IN" sz="2400" dirty="0">
              <a:solidFill>
                <a:schemeClr val="bg1"/>
              </a:solidFill>
              <a:latin typeface="Calibri" panose="020F0502020204030204" pitchFamily="34" charset="0"/>
            </a:endParaRPr>
          </a:p>
          <a:p>
            <a:pPr algn="just"/>
            <a:r>
              <a:rPr lang="en-IN" sz="2400" dirty="0">
                <a:solidFill>
                  <a:schemeClr val="bg1"/>
                </a:solidFill>
                <a:latin typeface="Calibri" panose="020F0502020204030204" pitchFamily="34" charset="0"/>
              </a:rPr>
              <a:t>•The word silver in isolation is mostly associated with the metal and considered as a noun. However, in other sentences, the context gives the word silver different meanings and also different part of speech like adjectives and verbs.</a:t>
            </a:r>
          </a:p>
          <a:p>
            <a:pPr algn="just"/>
            <a:endParaRPr lang="en-IN" sz="2400" dirty="0">
              <a:solidFill>
                <a:schemeClr val="bg1"/>
              </a:solidFill>
              <a:latin typeface="Calibri" panose="020F0502020204030204" pitchFamily="34" charset="0"/>
            </a:endParaRPr>
          </a:p>
          <a:p>
            <a:pPr algn="just"/>
            <a:r>
              <a:rPr lang="en-IN" sz="2400" dirty="0">
                <a:solidFill>
                  <a:schemeClr val="bg1"/>
                </a:solidFill>
                <a:latin typeface="Calibri" panose="020F0502020204030204" pitchFamily="34" charset="0"/>
              </a:rPr>
              <a:t>•This ambiguity is called lexical ambiguity.</a:t>
            </a:r>
          </a:p>
        </p:txBody>
      </p:sp>
    </p:spTree>
    <p:extLst>
      <p:ext uri="{BB962C8B-B14F-4D97-AF65-F5344CB8AC3E}">
        <p14:creationId xmlns:p14="http://schemas.microsoft.com/office/powerpoint/2010/main" val="489607976"/>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4C944E-75D7-405A-AD71-CFBE4E206360}"/>
              </a:ext>
            </a:extLst>
          </p:cNvPr>
          <p:cNvPicPr>
            <a:picLocks noChangeAspect="1"/>
          </p:cNvPicPr>
          <p:nvPr/>
        </p:nvPicPr>
        <p:blipFill>
          <a:blip r:embed="rId5">
            <a:duotone>
              <a:prstClr val="black"/>
              <a:srgbClr val="33F7FA">
                <a:tint val="45000"/>
                <a:satMod val="400000"/>
              </a:srgbClr>
            </a:duotone>
            <a:extLst>
              <a:ext uri="{28A0092B-C50C-407E-A947-70E740481C1C}">
                <a14:useLocalDpi xmlns:a14="http://schemas.microsoft.com/office/drawing/2010/main" val="0"/>
              </a:ext>
            </a:extLst>
          </a:blip>
          <a:stretch>
            <a:fillRect/>
          </a:stretch>
        </p:blipFill>
        <p:spPr>
          <a:xfrm>
            <a:off x="4363253" y="143180"/>
            <a:ext cx="3931379" cy="954817"/>
          </a:xfrm>
          <a:prstGeom prst="rect">
            <a:avLst/>
          </a:prstGeom>
        </p:spPr>
      </p:pic>
      <p:sp>
        <p:nvSpPr>
          <p:cNvPr id="5" name="Title 1">
            <a:extLst>
              <a:ext uri="{FF2B5EF4-FFF2-40B4-BE49-F238E27FC236}">
                <a16:creationId xmlns:a16="http://schemas.microsoft.com/office/drawing/2014/main" id="{2AB308FA-FE1A-4272-80FF-A1F4BEBC5FCB}"/>
              </a:ext>
            </a:extLst>
          </p:cNvPr>
          <p:cNvSpPr txBox="1">
            <a:spLocks/>
          </p:cNvSpPr>
          <p:nvPr/>
        </p:nvSpPr>
        <p:spPr>
          <a:xfrm>
            <a:off x="4627846" y="263498"/>
            <a:ext cx="2893094" cy="523220"/>
          </a:xfrm>
          <a:prstGeom prst="rect">
            <a:avLst/>
          </a:prstGeom>
        </p:spPr>
        <p:txBody>
          <a:bodyPr wrap="square">
            <a:spAutoFit/>
          </a:bodyPr>
          <a:lstStyle>
            <a:defPPr>
              <a:defRPr lang="en-US"/>
            </a:defPPr>
            <a:lvl1pPr marR="0" lvl="0" indent="0" fontAlgn="auto">
              <a:lnSpc>
                <a:spcPct val="100000"/>
              </a:lnSpc>
              <a:spcBef>
                <a:spcPts val="0"/>
              </a:spcBef>
              <a:spcAft>
                <a:spcPts val="0"/>
              </a:spcAft>
              <a:buClrTx/>
              <a:buSzTx/>
              <a:buFontTx/>
              <a:buNone/>
              <a:tabLst/>
              <a:defRPr kumimoji="0" sz="2800" b="1" i="0" u="none" strike="noStrike" cap="none" spc="0" normalizeH="0" baseline="0">
                <a:ln>
                  <a:noFill/>
                </a:ln>
                <a:solidFill>
                  <a:srgbClr val="33F7FA"/>
                </a:solidFill>
                <a:effectLst/>
                <a:uLnTx/>
                <a:uFillTx/>
                <a:latin typeface="Agency FB" panose="020B0503020202020204" pitchFamily="34" charset="0"/>
              </a:defRPr>
            </a:lvl1pPr>
          </a:lstStyle>
          <a:p>
            <a:r>
              <a:rPr lang="en-IN" dirty="0"/>
              <a:t>Challenges in NLP</a:t>
            </a:r>
            <a:endParaRPr lang="en-US" dirty="0"/>
          </a:p>
        </p:txBody>
      </p:sp>
      <p:pic>
        <p:nvPicPr>
          <p:cNvPr id="6" name="Picture 5">
            <a:extLst>
              <a:ext uri="{FF2B5EF4-FFF2-40B4-BE49-F238E27FC236}">
                <a16:creationId xmlns:a16="http://schemas.microsoft.com/office/drawing/2014/main" id="{A95E1022-8487-45B2-A760-AF4843BB44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2547927" y="3918125"/>
            <a:ext cx="5190126" cy="1143260"/>
          </a:xfrm>
          <a:prstGeom prst="rect">
            <a:avLst/>
          </a:prstGeom>
        </p:spPr>
      </p:pic>
      <p:sp>
        <p:nvSpPr>
          <p:cNvPr id="3" name="Slide Number Placeholder 2">
            <a:extLst>
              <a:ext uri="{FF2B5EF4-FFF2-40B4-BE49-F238E27FC236}">
                <a16:creationId xmlns:a16="http://schemas.microsoft.com/office/drawing/2014/main" id="{93253E6F-9066-4755-A118-A3C5B3E5DB0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A4B40F-07D9-4AE2-81D0-49EF3B6E326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D5690E5A-5579-40C8-A102-A91B3A126B0C}"/>
              </a:ext>
            </a:extLst>
          </p:cNvPr>
          <p:cNvSpPr txBox="1"/>
          <p:nvPr/>
        </p:nvSpPr>
        <p:spPr>
          <a:xfrm>
            <a:off x="377190" y="1758196"/>
            <a:ext cx="11304270" cy="3416320"/>
          </a:xfrm>
          <a:prstGeom prst="rect">
            <a:avLst/>
          </a:prstGeom>
          <a:noFill/>
        </p:spPr>
        <p:txBody>
          <a:bodyPr wrap="square">
            <a:spAutoFit/>
          </a:bodyPr>
          <a:lstStyle/>
          <a:p>
            <a:pPr algn="just"/>
            <a:r>
              <a:rPr lang="en-IN" sz="2400" dirty="0">
                <a:solidFill>
                  <a:schemeClr val="bg1"/>
                </a:solidFill>
                <a:highlight>
                  <a:srgbClr val="008000"/>
                </a:highlight>
                <a:latin typeface="Calibri" panose="020F0502020204030204" pitchFamily="34" charset="0"/>
              </a:rPr>
              <a:t>Syntactic Ambiguity</a:t>
            </a:r>
          </a:p>
          <a:p>
            <a:pPr algn="just"/>
            <a:endParaRPr lang="en-IN" sz="2400" dirty="0">
              <a:solidFill>
                <a:schemeClr val="bg1"/>
              </a:solidFill>
              <a:latin typeface="Calibri" panose="020F0502020204030204" pitchFamily="34" charset="0"/>
            </a:endParaRPr>
          </a:p>
          <a:p>
            <a:pPr algn="just"/>
            <a:r>
              <a:rPr lang="en-IN" sz="2400" dirty="0">
                <a:solidFill>
                  <a:schemeClr val="bg1"/>
                </a:solidFill>
                <a:latin typeface="Calibri" panose="020F0502020204030204" pitchFamily="34" charset="0"/>
              </a:rPr>
              <a:t>Take a look at the following sentences:</a:t>
            </a:r>
          </a:p>
          <a:p>
            <a:pPr algn="just"/>
            <a:endParaRPr lang="en-IN" sz="2400" dirty="0">
              <a:solidFill>
                <a:schemeClr val="bg1"/>
              </a:solidFill>
              <a:latin typeface="Calibri" panose="020F0502020204030204" pitchFamily="34" charset="0"/>
            </a:endParaRPr>
          </a:p>
          <a:p>
            <a:pPr algn="just"/>
            <a:r>
              <a:rPr lang="en-IN" sz="2400" dirty="0">
                <a:solidFill>
                  <a:schemeClr val="bg1"/>
                </a:solidFill>
                <a:latin typeface="Calibri" panose="020F0502020204030204" pitchFamily="34" charset="0"/>
              </a:rPr>
              <a:t>•“Old men and women were taken to safe locations.”</a:t>
            </a:r>
          </a:p>
          <a:p>
            <a:pPr algn="just"/>
            <a:endParaRPr lang="en-IN" sz="2400" dirty="0">
              <a:solidFill>
                <a:schemeClr val="bg1"/>
              </a:solidFill>
              <a:latin typeface="Calibri" panose="020F0502020204030204" pitchFamily="34" charset="0"/>
            </a:endParaRPr>
          </a:p>
          <a:p>
            <a:pPr algn="just"/>
            <a:r>
              <a:rPr lang="en-IN" sz="2400" dirty="0">
                <a:solidFill>
                  <a:schemeClr val="bg1"/>
                </a:solidFill>
                <a:latin typeface="Calibri" panose="020F0502020204030204" pitchFamily="34" charset="0"/>
              </a:rPr>
              <a:t>•“I saw the man with the binoculars.”</a:t>
            </a:r>
          </a:p>
          <a:p>
            <a:pPr algn="just"/>
            <a:endParaRPr lang="en-IN" sz="2400" dirty="0">
              <a:solidFill>
                <a:schemeClr val="bg1"/>
              </a:solidFill>
              <a:latin typeface="Calibri" panose="020F0502020204030204" pitchFamily="34" charset="0"/>
            </a:endParaRPr>
          </a:p>
          <a:p>
            <a:pPr algn="just"/>
            <a:r>
              <a:rPr lang="en-IN" sz="2400" dirty="0">
                <a:solidFill>
                  <a:schemeClr val="bg1"/>
                </a:solidFill>
                <a:latin typeface="Calibri" panose="020F0502020204030204" pitchFamily="34" charset="0"/>
              </a:rPr>
              <a:t>•“Police help dog bite victim”</a:t>
            </a:r>
          </a:p>
        </p:txBody>
      </p:sp>
    </p:spTree>
    <p:extLst>
      <p:ext uri="{BB962C8B-B14F-4D97-AF65-F5344CB8AC3E}">
        <p14:creationId xmlns:p14="http://schemas.microsoft.com/office/powerpoint/2010/main" val="3717263493"/>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4C944E-75D7-405A-AD71-CFBE4E206360}"/>
              </a:ext>
            </a:extLst>
          </p:cNvPr>
          <p:cNvPicPr>
            <a:picLocks noChangeAspect="1"/>
          </p:cNvPicPr>
          <p:nvPr/>
        </p:nvPicPr>
        <p:blipFill>
          <a:blip r:embed="rId5">
            <a:duotone>
              <a:prstClr val="black"/>
              <a:srgbClr val="33F7FA">
                <a:tint val="45000"/>
                <a:satMod val="400000"/>
              </a:srgbClr>
            </a:duotone>
            <a:extLst>
              <a:ext uri="{28A0092B-C50C-407E-A947-70E740481C1C}">
                <a14:useLocalDpi xmlns:a14="http://schemas.microsoft.com/office/drawing/2010/main" val="0"/>
              </a:ext>
            </a:extLst>
          </a:blip>
          <a:stretch>
            <a:fillRect/>
          </a:stretch>
        </p:blipFill>
        <p:spPr>
          <a:xfrm>
            <a:off x="4363253" y="143180"/>
            <a:ext cx="3931379" cy="954817"/>
          </a:xfrm>
          <a:prstGeom prst="rect">
            <a:avLst/>
          </a:prstGeom>
        </p:spPr>
      </p:pic>
      <p:sp>
        <p:nvSpPr>
          <p:cNvPr id="5" name="Title 1">
            <a:extLst>
              <a:ext uri="{FF2B5EF4-FFF2-40B4-BE49-F238E27FC236}">
                <a16:creationId xmlns:a16="http://schemas.microsoft.com/office/drawing/2014/main" id="{2AB308FA-FE1A-4272-80FF-A1F4BEBC5FCB}"/>
              </a:ext>
            </a:extLst>
          </p:cNvPr>
          <p:cNvSpPr txBox="1">
            <a:spLocks/>
          </p:cNvSpPr>
          <p:nvPr/>
        </p:nvSpPr>
        <p:spPr>
          <a:xfrm>
            <a:off x="4582126" y="274928"/>
            <a:ext cx="2893094" cy="523220"/>
          </a:xfrm>
          <a:prstGeom prst="rect">
            <a:avLst/>
          </a:prstGeom>
        </p:spPr>
        <p:txBody>
          <a:bodyPr wrap="square">
            <a:spAutoFit/>
          </a:bodyPr>
          <a:lstStyle>
            <a:defPPr>
              <a:defRPr lang="en-US"/>
            </a:defPPr>
            <a:lvl1pPr marR="0" lvl="0" indent="0" fontAlgn="auto">
              <a:lnSpc>
                <a:spcPct val="100000"/>
              </a:lnSpc>
              <a:spcBef>
                <a:spcPts val="0"/>
              </a:spcBef>
              <a:spcAft>
                <a:spcPts val="0"/>
              </a:spcAft>
              <a:buClrTx/>
              <a:buSzTx/>
              <a:buFontTx/>
              <a:buNone/>
              <a:tabLst/>
              <a:defRPr kumimoji="0" sz="2800" b="1" i="0" u="none" strike="noStrike" cap="none" spc="0" normalizeH="0" baseline="0">
                <a:ln>
                  <a:noFill/>
                </a:ln>
                <a:solidFill>
                  <a:srgbClr val="33F7FA"/>
                </a:solidFill>
                <a:effectLst/>
                <a:uLnTx/>
                <a:uFillTx/>
                <a:latin typeface="Agency FB" panose="020B0503020202020204" pitchFamily="34" charset="0"/>
              </a:defRPr>
            </a:lvl1pPr>
          </a:lstStyle>
          <a:p>
            <a:r>
              <a:rPr lang="en-IN" dirty="0"/>
              <a:t>Challenges in NLP</a:t>
            </a:r>
            <a:endParaRPr lang="en-US" dirty="0"/>
          </a:p>
        </p:txBody>
      </p:sp>
      <p:pic>
        <p:nvPicPr>
          <p:cNvPr id="6" name="Picture 5">
            <a:extLst>
              <a:ext uri="{FF2B5EF4-FFF2-40B4-BE49-F238E27FC236}">
                <a16:creationId xmlns:a16="http://schemas.microsoft.com/office/drawing/2014/main" id="{A95E1022-8487-45B2-A760-AF4843BB44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2547927" y="3918125"/>
            <a:ext cx="5190126" cy="1143260"/>
          </a:xfrm>
          <a:prstGeom prst="rect">
            <a:avLst/>
          </a:prstGeom>
        </p:spPr>
      </p:pic>
      <p:sp>
        <p:nvSpPr>
          <p:cNvPr id="3" name="Slide Number Placeholder 2">
            <a:extLst>
              <a:ext uri="{FF2B5EF4-FFF2-40B4-BE49-F238E27FC236}">
                <a16:creationId xmlns:a16="http://schemas.microsoft.com/office/drawing/2014/main" id="{93253E6F-9066-4755-A118-A3C5B3E5DB0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A4B40F-07D9-4AE2-81D0-49EF3B6E326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D5690E5A-5579-40C8-A102-A91B3A126B0C}"/>
              </a:ext>
            </a:extLst>
          </p:cNvPr>
          <p:cNvSpPr txBox="1"/>
          <p:nvPr/>
        </p:nvSpPr>
        <p:spPr>
          <a:xfrm>
            <a:off x="377190" y="1758196"/>
            <a:ext cx="11304270" cy="3046988"/>
          </a:xfrm>
          <a:prstGeom prst="rect">
            <a:avLst/>
          </a:prstGeom>
          <a:noFill/>
        </p:spPr>
        <p:txBody>
          <a:bodyPr wrap="square">
            <a:spAutoFit/>
          </a:bodyPr>
          <a:lstStyle/>
          <a:p>
            <a:pPr algn="just"/>
            <a:r>
              <a:rPr lang="en-IN" sz="2400" dirty="0">
                <a:solidFill>
                  <a:schemeClr val="bg1"/>
                </a:solidFill>
                <a:highlight>
                  <a:srgbClr val="008000"/>
                </a:highlight>
                <a:latin typeface="Calibri" panose="020F0502020204030204" pitchFamily="34" charset="0"/>
              </a:rPr>
              <a:t>Syntactic Ambiguity</a:t>
            </a:r>
          </a:p>
          <a:p>
            <a:pPr algn="just"/>
            <a:endParaRPr lang="en-IN" sz="2400" dirty="0">
              <a:solidFill>
                <a:schemeClr val="bg1"/>
              </a:solidFill>
              <a:latin typeface="Calibri" panose="020F0502020204030204" pitchFamily="34" charset="0"/>
            </a:endParaRPr>
          </a:p>
          <a:p>
            <a:pPr algn="just"/>
            <a:r>
              <a:rPr lang="en-IN" sz="2400" dirty="0">
                <a:solidFill>
                  <a:schemeClr val="bg1"/>
                </a:solidFill>
                <a:latin typeface="Calibri" panose="020F0502020204030204" pitchFamily="34" charset="0"/>
              </a:rPr>
              <a:t>•The first sentence has a syntactic ambiguity where the scope of the adjective “old” needs to be resolved.</a:t>
            </a:r>
          </a:p>
          <a:p>
            <a:pPr algn="just"/>
            <a:r>
              <a:rPr lang="en-IN" sz="2400" dirty="0">
                <a:solidFill>
                  <a:schemeClr val="bg1"/>
                </a:solidFill>
                <a:latin typeface="Calibri" panose="020F0502020204030204" pitchFamily="34" charset="0"/>
              </a:rPr>
              <a:t>•In this sentence, we may not know if the adjective applies only to men or to both men and women.</a:t>
            </a:r>
          </a:p>
          <a:p>
            <a:pPr algn="just"/>
            <a:r>
              <a:rPr lang="en-IN" sz="2400" dirty="0">
                <a:solidFill>
                  <a:schemeClr val="bg1"/>
                </a:solidFill>
                <a:latin typeface="Calibri" panose="020F0502020204030204" pitchFamily="34" charset="0"/>
              </a:rPr>
              <a:t>•Basically, syntactic ambiguity demonstrates a confusion in the meaning of a sentence.</a:t>
            </a:r>
          </a:p>
          <a:p>
            <a:pPr algn="just"/>
            <a:r>
              <a:rPr lang="en-IN" sz="2400" dirty="0">
                <a:solidFill>
                  <a:schemeClr val="bg1"/>
                </a:solidFill>
                <a:latin typeface="Calibri" panose="020F0502020204030204" pitchFamily="34" charset="0"/>
              </a:rPr>
              <a:t>•If there is more than one possible meaning then the sentence is syntactically ambiguous.</a:t>
            </a:r>
          </a:p>
        </p:txBody>
      </p:sp>
    </p:spTree>
    <p:extLst>
      <p:ext uri="{BB962C8B-B14F-4D97-AF65-F5344CB8AC3E}">
        <p14:creationId xmlns:p14="http://schemas.microsoft.com/office/powerpoint/2010/main" val="2057799292"/>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4C944E-75D7-405A-AD71-CFBE4E206360}"/>
              </a:ext>
            </a:extLst>
          </p:cNvPr>
          <p:cNvPicPr>
            <a:picLocks noChangeAspect="1"/>
          </p:cNvPicPr>
          <p:nvPr/>
        </p:nvPicPr>
        <p:blipFill>
          <a:blip r:embed="rId5">
            <a:duotone>
              <a:prstClr val="black"/>
              <a:srgbClr val="33F7FA">
                <a:tint val="45000"/>
                <a:satMod val="400000"/>
              </a:srgbClr>
            </a:duotone>
            <a:extLst>
              <a:ext uri="{28A0092B-C50C-407E-A947-70E740481C1C}">
                <a14:useLocalDpi xmlns:a14="http://schemas.microsoft.com/office/drawing/2010/main" val="0"/>
              </a:ext>
            </a:extLst>
          </a:blip>
          <a:stretch>
            <a:fillRect/>
          </a:stretch>
        </p:blipFill>
        <p:spPr>
          <a:xfrm>
            <a:off x="4363253" y="143180"/>
            <a:ext cx="3931379" cy="954817"/>
          </a:xfrm>
          <a:prstGeom prst="rect">
            <a:avLst/>
          </a:prstGeom>
        </p:spPr>
      </p:pic>
      <p:sp>
        <p:nvSpPr>
          <p:cNvPr id="5" name="Title 1">
            <a:extLst>
              <a:ext uri="{FF2B5EF4-FFF2-40B4-BE49-F238E27FC236}">
                <a16:creationId xmlns:a16="http://schemas.microsoft.com/office/drawing/2014/main" id="{2AB308FA-FE1A-4272-80FF-A1F4BEBC5FCB}"/>
              </a:ext>
            </a:extLst>
          </p:cNvPr>
          <p:cNvSpPr txBox="1">
            <a:spLocks/>
          </p:cNvSpPr>
          <p:nvPr/>
        </p:nvSpPr>
        <p:spPr>
          <a:xfrm>
            <a:off x="4547836" y="286358"/>
            <a:ext cx="2893094" cy="523220"/>
          </a:xfrm>
          <a:prstGeom prst="rect">
            <a:avLst/>
          </a:prstGeom>
        </p:spPr>
        <p:txBody>
          <a:bodyPr wrap="square">
            <a:spAutoFit/>
          </a:bodyPr>
          <a:lstStyle>
            <a:defPPr>
              <a:defRPr lang="en-US"/>
            </a:defPPr>
            <a:lvl1pPr marR="0" lvl="0" indent="0" fontAlgn="auto">
              <a:lnSpc>
                <a:spcPct val="100000"/>
              </a:lnSpc>
              <a:spcBef>
                <a:spcPts val="0"/>
              </a:spcBef>
              <a:spcAft>
                <a:spcPts val="0"/>
              </a:spcAft>
              <a:buClrTx/>
              <a:buSzTx/>
              <a:buFontTx/>
              <a:buNone/>
              <a:tabLst/>
              <a:defRPr kumimoji="0" sz="2800" b="1" i="0" u="none" strike="noStrike" cap="none" spc="0" normalizeH="0" baseline="0">
                <a:ln>
                  <a:noFill/>
                </a:ln>
                <a:solidFill>
                  <a:srgbClr val="33F7FA"/>
                </a:solidFill>
                <a:effectLst/>
                <a:uLnTx/>
                <a:uFillTx/>
                <a:latin typeface="Agency FB" panose="020B0503020202020204" pitchFamily="34" charset="0"/>
              </a:defRPr>
            </a:lvl1pPr>
          </a:lstStyle>
          <a:p>
            <a:r>
              <a:rPr lang="en-IN" dirty="0"/>
              <a:t>Challenges in NLP</a:t>
            </a:r>
            <a:endParaRPr lang="en-US" dirty="0"/>
          </a:p>
        </p:txBody>
      </p:sp>
      <p:pic>
        <p:nvPicPr>
          <p:cNvPr id="6" name="Picture 5">
            <a:extLst>
              <a:ext uri="{FF2B5EF4-FFF2-40B4-BE49-F238E27FC236}">
                <a16:creationId xmlns:a16="http://schemas.microsoft.com/office/drawing/2014/main" id="{A95E1022-8487-45B2-A760-AF4843BB44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2547927" y="3918125"/>
            <a:ext cx="5190126" cy="1143260"/>
          </a:xfrm>
          <a:prstGeom prst="rect">
            <a:avLst/>
          </a:prstGeom>
        </p:spPr>
      </p:pic>
      <p:sp>
        <p:nvSpPr>
          <p:cNvPr id="3" name="Slide Number Placeholder 2">
            <a:extLst>
              <a:ext uri="{FF2B5EF4-FFF2-40B4-BE49-F238E27FC236}">
                <a16:creationId xmlns:a16="http://schemas.microsoft.com/office/drawing/2014/main" id="{93253E6F-9066-4755-A118-A3C5B3E5DB0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A4B40F-07D9-4AE2-81D0-49EF3B6E326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D5690E5A-5579-40C8-A102-A91B3A126B0C}"/>
              </a:ext>
            </a:extLst>
          </p:cNvPr>
          <p:cNvSpPr txBox="1"/>
          <p:nvPr/>
        </p:nvSpPr>
        <p:spPr>
          <a:xfrm>
            <a:off x="377190" y="1758196"/>
            <a:ext cx="11304270" cy="3416320"/>
          </a:xfrm>
          <a:prstGeom prst="rect">
            <a:avLst/>
          </a:prstGeom>
          <a:noFill/>
        </p:spPr>
        <p:txBody>
          <a:bodyPr wrap="square">
            <a:spAutoFit/>
          </a:bodyPr>
          <a:lstStyle/>
          <a:p>
            <a:pPr algn="just"/>
            <a:r>
              <a:rPr lang="en-IN" sz="2400" dirty="0">
                <a:solidFill>
                  <a:schemeClr val="bg1"/>
                </a:solidFill>
                <a:highlight>
                  <a:srgbClr val="008000"/>
                </a:highlight>
                <a:latin typeface="Calibri" panose="020F0502020204030204" pitchFamily="34" charset="0"/>
              </a:rPr>
              <a:t>Semantic Ambiguity</a:t>
            </a:r>
          </a:p>
          <a:p>
            <a:pPr algn="just"/>
            <a:endParaRPr lang="en-IN" sz="2400" dirty="0">
              <a:solidFill>
                <a:schemeClr val="bg1"/>
              </a:solidFill>
              <a:latin typeface="Calibri" panose="020F0502020204030204" pitchFamily="34" charset="0"/>
            </a:endParaRPr>
          </a:p>
          <a:p>
            <a:pPr algn="just"/>
            <a:r>
              <a:rPr lang="en-IN" sz="2400" dirty="0">
                <a:solidFill>
                  <a:schemeClr val="bg1"/>
                </a:solidFill>
                <a:latin typeface="Calibri" panose="020F0502020204030204" pitchFamily="34" charset="0"/>
              </a:rPr>
              <a:t>Semantic ambiguity refers to ambiguity in the meaning.</a:t>
            </a:r>
          </a:p>
          <a:p>
            <a:pPr algn="just"/>
            <a:endParaRPr lang="en-IN" sz="2400" dirty="0">
              <a:solidFill>
                <a:schemeClr val="bg1"/>
              </a:solidFill>
              <a:latin typeface="Calibri" panose="020F0502020204030204" pitchFamily="34" charset="0"/>
            </a:endParaRPr>
          </a:p>
          <a:p>
            <a:pPr algn="just"/>
            <a:r>
              <a:rPr lang="en-IN" sz="2400" dirty="0">
                <a:solidFill>
                  <a:schemeClr val="bg1"/>
                </a:solidFill>
                <a:latin typeface="Calibri" panose="020F0502020204030204" pitchFamily="34" charset="0"/>
              </a:rPr>
              <a:t>For example, the sentence,</a:t>
            </a:r>
          </a:p>
          <a:p>
            <a:pPr algn="just"/>
            <a:endParaRPr lang="en-IN" sz="2400" dirty="0">
              <a:solidFill>
                <a:schemeClr val="bg1"/>
              </a:solidFill>
              <a:latin typeface="Calibri" panose="020F0502020204030204" pitchFamily="34" charset="0"/>
            </a:endParaRPr>
          </a:p>
          <a:p>
            <a:pPr algn="just"/>
            <a:r>
              <a:rPr lang="en-IN" sz="2400" dirty="0">
                <a:solidFill>
                  <a:schemeClr val="bg1"/>
                </a:solidFill>
                <a:latin typeface="Calibri" panose="020F0502020204030204" pitchFamily="34" charset="0"/>
              </a:rPr>
              <a:t>“Alice loves her mother and so does Jacob”</a:t>
            </a:r>
          </a:p>
          <a:p>
            <a:pPr algn="just"/>
            <a:endParaRPr lang="en-IN" sz="2400" dirty="0">
              <a:solidFill>
                <a:schemeClr val="bg1"/>
              </a:solidFill>
              <a:latin typeface="Calibri" panose="020F0502020204030204" pitchFamily="34" charset="0"/>
            </a:endParaRPr>
          </a:p>
          <a:p>
            <a:pPr algn="just"/>
            <a:r>
              <a:rPr lang="en-IN" sz="2400" dirty="0">
                <a:solidFill>
                  <a:schemeClr val="bg1"/>
                </a:solidFill>
                <a:latin typeface="Calibri" panose="020F0502020204030204" pitchFamily="34" charset="0"/>
              </a:rPr>
              <a:t>The ambiguity here is, we may not know if Jacob loves his own mother or Alice’s mother</a:t>
            </a:r>
          </a:p>
        </p:txBody>
      </p:sp>
    </p:spTree>
    <p:extLst>
      <p:ext uri="{BB962C8B-B14F-4D97-AF65-F5344CB8AC3E}">
        <p14:creationId xmlns:p14="http://schemas.microsoft.com/office/powerpoint/2010/main" val="3032618894"/>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4C944E-75D7-405A-AD71-CFBE4E206360}"/>
              </a:ext>
            </a:extLst>
          </p:cNvPr>
          <p:cNvPicPr>
            <a:picLocks noChangeAspect="1"/>
          </p:cNvPicPr>
          <p:nvPr/>
        </p:nvPicPr>
        <p:blipFill>
          <a:blip r:embed="rId5">
            <a:duotone>
              <a:prstClr val="black"/>
              <a:srgbClr val="33F7FA">
                <a:tint val="45000"/>
                <a:satMod val="400000"/>
              </a:srgbClr>
            </a:duotone>
            <a:extLst>
              <a:ext uri="{28A0092B-C50C-407E-A947-70E740481C1C}">
                <a14:useLocalDpi xmlns:a14="http://schemas.microsoft.com/office/drawing/2010/main" val="0"/>
              </a:ext>
            </a:extLst>
          </a:blip>
          <a:stretch>
            <a:fillRect/>
          </a:stretch>
        </p:blipFill>
        <p:spPr>
          <a:xfrm>
            <a:off x="4363253" y="143180"/>
            <a:ext cx="3931379" cy="954817"/>
          </a:xfrm>
          <a:prstGeom prst="rect">
            <a:avLst/>
          </a:prstGeom>
        </p:spPr>
      </p:pic>
      <p:sp>
        <p:nvSpPr>
          <p:cNvPr id="5" name="Title 1">
            <a:extLst>
              <a:ext uri="{FF2B5EF4-FFF2-40B4-BE49-F238E27FC236}">
                <a16:creationId xmlns:a16="http://schemas.microsoft.com/office/drawing/2014/main" id="{2AB308FA-FE1A-4272-80FF-A1F4BEBC5FCB}"/>
              </a:ext>
            </a:extLst>
          </p:cNvPr>
          <p:cNvSpPr txBox="1">
            <a:spLocks/>
          </p:cNvSpPr>
          <p:nvPr/>
        </p:nvSpPr>
        <p:spPr>
          <a:xfrm>
            <a:off x="4604986" y="252068"/>
            <a:ext cx="2893094" cy="523220"/>
          </a:xfrm>
          <a:prstGeom prst="rect">
            <a:avLst/>
          </a:prstGeom>
        </p:spPr>
        <p:txBody>
          <a:bodyPr wrap="square">
            <a:spAutoFit/>
          </a:bodyPr>
          <a:lstStyle>
            <a:defPPr>
              <a:defRPr lang="en-US"/>
            </a:defPPr>
            <a:lvl1pPr marR="0" lvl="0" indent="0" fontAlgn="auto">
              <a:lnSpc>
                <a:spcPct val="100000"/>
              </a:lnSpc>
              <a:spcBef>
                <a:spcPts val="0"/>
              </a:spcBef>
              <a:spcAft>
                <a:spcPts val="0"/>
              </a:spcAft>
              <a:buClrTx/>
              <a:buSzTx/>
              <a:buFontTx/>
              <a:buNone/>
              <a:tabLst/>
              <a:defRPr kumimoji="0" sz="2800" b="1" i="0" u="none" strike="noStrike" cap="none" spc="0" normalizeH="0" baseline="0">
                <a:ln>
                  <a:noFill/>
                </a:ln>
                <a:solidFill>
                  <a:srgbClr val="33F7FA"/>
                </a:solidFill>
                <a:effectLst/>
                <a:uLnTx/>
                <a:uFillTx/>
                <a:latin typeface="Agency FB" panose="020B0503020202020204" pitchFamily="34" charset="0"/>
              </a:defRPr>
            </a:lvl1pPr>
          </a:lstStyle>
          <a:p>
            <a:r>
              <a:rPr lang="en-IN" dirty="0"/>
              <a:t>Challenges in NLP</a:t>
            </a:r>
            <a:endParaRPr lang="en-US" dirty="0"/>
          </a:p>
        </p:txBody>
      </p:sp>
      <p:pic>
        <p:nvPicPr>
          <p:cNvPr id="6" name="Picture 5">
            <a:extLst>
              <a:ext uri="{FF2B5EF4-FFF2-40B4-BE49-F238E27FC236}">
                <a16:creationId xmlns:a16="http://schemas.microsoft.com/office/drawing/2014/main" id="{A95E1022-8487-45B2-A760-AF4843BB44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2547927" y="3918125"/>
            <a:ext cx="5190126" cy="1143260"/>
          </a:xfrm>
          <a:prstGeom prst="rect">
            <a:avLst/>
          </a:prstGeom>
        </p:spPr>
      </p:pic>
      <p:sp>
        <p:nvSpPr>
          <p:cNvPr id="3" name="Slide Number Placeholder 2">
            <a:extLst>
              <a:ext uri="{FF2B5EF4-FFF2-40B4-BE49-F238E27FC236}">
                <a16:creationId xmlns:a16="http://schemas.microsoft.com/office/drawing/2014/main" id="{93253E6F-9066-4755-A118-A3C5B3E5DB0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A4B40F-07D9-4AE2-81D0-49EF3B6E326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D5690E5A-5579-40C8-A102-A91B3A126B0C}"/>
              </a:ext>
            </a:extLst>
          </p:cNvPr>
          <p:cNvSpPr txBox="1"/>
          <p:nvPr/>
        </p:nvSpPr>
        <p:spPr>
          <a:xfrm>
            <a:off x="377190" y="1758196"/>
            <a:ext cx="11304270" cy="3416320"/>
          </a:xfrm>
          <a:prstGeom prst="rect">
            <a:avLst/>
          </a:prstGeom>
          <a:noFill/>
        </p:spPr>
        <p:txBody>
          <a:bodyPr wrap="square">
            <a:spAutoFit/>
          </a:bodyPr>
          <a:lstStyle/>
          <a:p>
            <a:pPr algn="just"/>
            <a:r>
              <a:rPr lang="en-IN" sz="2400" dirty="0">
                <a:solidFill>
                  <a:schemeClr val="bg1"/>
                </a:solidFill>
                <a:highlight>
                  <a:srgbClr val="008000"/>
                </a:highlight>
                <a:latin typeface="Calibri" panose="020F0502020204030204" pitchFamily="34" charset="0"/>
              </a:rPr>
              <a:t>Anaphoric Ambiguity</a:t>
            </a:r>
          </a:p>
          <a:p>
            <a:pPr algn="just"/>
            <a:endParaRPr lang="en-IN" sz="2400" dirty="0">
              <a:solidFill>
                <a:schemeClr val="bg1"/>
              </a:solidFill>
              <a:latin typeface="Calibri" panose="020F0502020204030204" pitchFamily="34" charset="0"/>
            </a:endParaRPr>
          </a:p>
          <a:p>
            <a:pPr algn="just"/>
            <a:r>
              <a:rPr lang="en-IN" sz="2400" dirty="0">
                <a:solidFill>
                  <a:schemeClr val="bg1"/>
                </a:solidFill>
                <a:latin typeface="Calibri" panose="020F0502020204030204" pitchFamily="34" charset="0"/>
              </a:rPr>
              <a:t>In the below sentence,</a:t>
            </a:r>
          </a:p>
          <a:p>
            <a:pPr algn="just"/>
            <a:endParaRPr lang="en-IN" sz="2400" dirty="0">
              <a:solidFill>
                <a:schemeClr val="bg1"/>
              </a:solidFill>
              <a:latin typeface="Calibri" panose="020F0502020204030204" pitchFamily="34" charset="0"/>
            </a:endParaRPr>
          </a:p>
          <a:p>
            <a:pPr algn="just"/>
            <a:r>
              <a:rPr lang="en-IN" sz="2400" dirty="0">
                <a:solidFill>
                  <a:schemeClr val="bg1"/>
                </a:solidFill>
                <a:latin typeface="Calibri" panose="020F0502020204030204" pitchFamily="34" charset="0"/>
              </a:rPr>
              <a:t>“The horse ran up the hill. It was very steep. It soon got tired.”</a:t>
            </a:r>
          </a:p>
          <a:p>
            <a:pPr algn="just"/>
            <a:endParaRPr lang="en-IN" sz="2400" dirty="0">
              <a:solidFill>
                <a:schemeClr val="bg1"/>
              </a:solidFill>
              <a:latin typeface="Calibri" panose="020F0502020204030204" pitchFamily="34" charset="0"/>
            </a:endParaRPr>
          </a:p>
          <a:p>
            <a:pPr algn="just"/>
            <a:r>
              <a:rPr lang="en-IN" sz="2400" dirty="0">
                <a:solidFill>
                  <a:schemeClr val="bg1"/>
                </a:solidFill>
                <a:latin typeface="Calibri" panose="020F0502020204030204" pitchFamily="34" charset="0"/>
              </a:rPr>
              <a:t>In this paragraph, the pronoun ‘it’ is used to refer to the hill first and then to the horse.</a:t>
            </a:r>
          </a:p>
          <a:p>
            <a:pPr algn="just"/>
            <a:r>
              <a:rPr lang="en-IN" sz="2400" dirty="0">
                <a:solidFill>
                  <a:schemeClr val="bg1"/>
                </a:solidFill>
                <a:latin typeface="Calibri" panose="020F0502020204030204" pitchFamily="34" charset="0"/>
              </a:rPr>
              <a:t>To interpret this sentence, we need to have knowledge of the world and context.</a:t>
            </a:r>
          </a:p>
          <a:p>
            <a:pPr algn="just"/>
            <a:r>
              <a:rPr lang="en-IN" sz="2400" dirty="0">
                <a:solidFill>
                  <a:schemeClr val="bg1"/>
                </a:solidFill>
                <a:latin typeface="Calibri" panose="020F0502020204030204" pitchFamily="34" charset="0"/>
              </a:rPr>
              <a:t>These ambiguities are called anaphoric ambiguities.</a:t>
            </a:r>
          </a:p>
        </p:txBody>
      </p:sp>
    </p:spTree>
    <p:extLst>
      <p:ext uri="{BB962C8B-B14F-4D97-AF65-F5344CB8AC3E}">
        <p14:creationId xmlns:p14="http://schemas.microsoft.com/office/powerpoint/2010/main" val="1442343687"/>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4C944E-75D7-405A-AD71-CFBE4E206360}"/>
              </a:ext>
            </a:extLst>
          </p:cNvPr>
          <p:cNvPicPr>
            <a:picLocks noChangeAspect="1"/>
          </p:cNvPicPr>
          <p:nvPr/>
        </p:nvPicPr>
        <p:blipFill>
          <a:blip r:embed="rId5">
            <a:duotone>
              <a:prstClr val="black"/>
              <a:srgbClr val="33F7FA">
                <a:tint val="45000"/>
                <a:satMod val="400000"/>
              </a:srgbClr>
            </a:duotone>
            <a:extLst>
              <a:ext uri="{28A0092B-C50C-407E-A947-70E740481C1C}">
                <a14:useLocalDpi xmlns:a14="http://schemas.microsoft.com/office/drawing/2010/main" val="0"/>
              </a:ext>
            </a:extLst>
          </a:blip>
          <a:stretch>
            <a:fillRect/>
          </a:stretch>
        </p:blipFill>
        <p:spPr>
          <a:xfrm>
            <a:off x="4363253" y="143180"/>
            <a:ext cx="3931379" cy="954817"/>
          </a:xfrm>
          <a:prstGeom prst="rect">
            <a:avLst/>
          </a:prstGeom>
        </p:spPr>
      </p:pic>
      <p:sp>
        <p:nvSpPr>
          <p:cNvPr id="5" name="Title 1">
            <a:extLst>
              <a:ext uri="{FF2B5EF4-FFF2-40B4-BE49-F238E27FC236}">
                <a16:creationId xmlns:a16="http://schemas.microsoft.com/office/drawing/2014/main" id="{2AB308FA-FE1A-4272-80FF-A1F4BEBC5FCB}"/>
              </a:ext>
            </a:extLst>
          </p:cNvPr>
          <p:cNvSpPr txBox="1">
            <a:spLocks/>
          </p:cNvSpPr>
          <p:nvPr/>
        </p:nvSpPr>
        <p:spPr>
          <a:xfrm>
            <a:off x="4570696" y="229208"/>
            <a:ext cx="2893094" cy="523220"/>
          </a:xfrm>
          <a:prstGeom prst="rect">
            <a:avLst/>
          </a:prstGeom>
        </p:spPr>
        <p:txBody>
          <a:bodyPr wrap="square">
            <a:spAutoFit/>
          </a:bodyPr>
          <a:lstStyle>
            <a:defPPr>
              <a:defRPr lang="en-US"/>
            </a:defPPr>
            <a:lvl1pPr marR="0" lvl="0" indent="0" fontAlgn="auto">
              <a:lnSpc>
                <a:spcPct val="100000"/>
              </a:lnSpc>
              <a:spcBef>
                <a:spcPts val="0"/>
              </a:spcBef>
              <a:spcAft>
                <a:spcPts val="0"/>
              </a:spcAft>
              <a:buClrTx/>
              <a:buSzTx/>
              <a:buFontTx/>
              <a:buNone/>
              <a:tabLst/>
              <a:defRPr kumimoji="0" sz="2800" b="1" i="0" u="none" strike="noStrike" cap="none" spc="0" normalizeH="0" baseline="0">
                <a:ln>
                  <a:noFill/>
                </a:ln>
                <a:solidFill>
                  <a:srgbClr val="33F7FA"/>
                </a:solidFill>
                <a:effectLst/>
                <a:uLnTx/>
                <a:uFillTx/>
                <a:latin typeface="Agency FB" panose="020B0503020202020204" pitchFamily="34" charset="0"/>
              </a:defRPr>
            </a:lvl1pPr>
          </a:lstStyle>
          <a:p>
            <a:r>
              <a:rPr lang="en-IN" dirty="0"/>
              <a:t>Challenges in NLP</a:t>
            </a:r>
            <a:endParaRPr lang="en-US" dirty="0"/>
          </a:p>
        </p:txBody>
      </p:sp>
      <p:pic>
        <p:nvPicPr>
          <p:cNvPr id="6" name="Picture 5">
            <a:extLst>
              <a:ext uri="{FF2B5EF4-FFF2-40B4-BE49-F238E27FC236}">
                <a16:creationId xmlns:a16="http://schemas.microsoft.com/office/drawing/2014/main" id="{A95E1022-8487-45B2-A760-AF4843BB44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2547927" y="3918125"/>
            <a:ext cx="5190126" cy="1143260"/>
          </a:xfrm>
          <a:prstGeom prst="rect">
            <a:avLst/>
          </a:prstGeom>
        </p:spPr>
      </p:pic>
      <p:sp>
        <p:nvSpPr>
          <p:cNvPr id="3" name="Slide Number Placeholder 2">
            <a:extLst>
              <a:ext uri="{FF2B5EF4-FFF2-40B4-BE49-F238E27FC236}">
                <a16:creationId xmlns:a16="http://schemas.microsoft.com/office/drawing/2014/main" id="{93253E6F-9066-4755-A118-A3C5B3E5DB0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A4B40F-07D9-4AE2-81D0-49EF3B6E326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D5690E5A-5579-40C8-A102-A91B3A126B0C}"/>
              </a:ext>
            </a:extLst>
          </p:cNvPr>
          <p:cNvSpPr txBox="1"/>
          <p:nvPr/>
        </p:nvSpPr>
        <p:spPr>
          <a:xfrm>
            <a:off x="377190" y="1381006"/>
            <a:ext cx="11304270" cy="4893647"/>
          </a:xfrm>
          <a:prstGeom prst="rect">
            <a:avLst/>
          </a:prstGeom>
          <a:noFill/>
        </p:spPr>
        <p:txBody>
          <a:bodyPr wrap="square">
            <a:spAutoFit/>
          </a:bodyPr>
          <a:lstStyle/>
          <a:p>
            <a:pPr algn="just"/>
            <a:r>
              <a:rPr lang="en-IN" sz="2400" dirty="0">
                <a:solidFill>
                  <a:schemeClr val="bg1"/>
                </a:solidFill>
                <a:highlight>
                  <a:srgbClr val="008000"/>
                </a:highlight>
                <a:latin typeface="Calibri" panose="020F0502020204030204" pitchFamily="34" charset="0"/>
              </a:rPr>
              <a:t>Pragmatic Ambiguity</a:t>
            </a:r>
          </a:p>
          <a:p>
            <a:pPr algn="just"/>
            <a:endParaRPr lang="en-IN" sz="2400" dirty="0">
              <a:solidFill>
                <a:schemeClr val="bg1"/>
              </a:solidFill>
              <a:latin typeface="Calibri" panose="020F0502020204030204" pitchFamily="34" charset="0"/>
            </a:endParaRPr>
          </a:p>
          <a:p>
            <a:pPr algn="just"/>
            <a:r>
              <a:rPr lang="en-IN" sz="2400" dirty="0">
                <a:solidFill>
                  <a:schemeClr val="bg1"/>
                </a:solidFill>
                <a:latin typeface="Calibri" panose="020F0502020204030204" pitchFamily="34" charset="0"/>
              </a:rPr>
              <a:t>•The hardest kind of ambiguity to resolve is the pragmatic ambiguity.</a:t>
            </a:r>
          </a:p>
          <a:p>
            <a:pPr algn="just"/>
            <a:r>
              <a:rPr lang="en-IN" sz="2400" dirty="0">
                <a:solidFill>
                  <a:schemeClr val="bg1"/>
                </a:solidFill>
                <a:latin typeface="Calibri" panose="020F0502020204030204" pitchFamily="34" charset="0"/>
              </a:rPr>
              <a:t>•This kind of ambiguity arises from the inability to process the intention or sentiment or word belief.</a:t>
            </a:r>
          </a:p>
          <a:p>
            <a:pPr algn="just"/>
            <a:endParaRPr lang="en-IN" sz="2400" dirty="0">
              <a:solidFill>
                <a:schemeClr val="bg1"/>
              </a:solidFill>
              <a:latin typeface="Calibri" panose="020F0502020204030204" pitchFamily="34" charset="0"/>
            </a:endParaRPr>
          </a:p>
          <a:p>
            <a:pPr algn="just"/>
            <a:r>
              <a:rPr lang="en-IN" sz="2400" dirty="0">
                <a:solidFill>
                  <a:schemeClr val="bg1"/>
                </a:solidFill>
                <a:latin typeface="Calibri" panose="020F0502020204030204" pitchFamily="34" charset="0"/>
              </a:rPr>
              <a:t>For example, in the below conversation,</a:t>
            </a:r>
          </a:p>
          <a:p>
            <a:pPr algn="just"/>
            <a:r>
              <a:rPr lang="en-IN" sz="2400" dirty="0">
                <a:solidFill>
                  <a:schemeClr val="bg1"/>
                </a:solidFill>
                <a:latin typeface="Calibri" panose="020F0502020204030204" pitchFamily="34" charset="0"/>
              </a:rPr>
              <a:t>My wife said: “Please go to the store and buy a carton of milk and if they have eggs, get six.”</a:t>
            </a:r>
          </a:p>
          <a:p>
            <a:pPr algn="just"/>
            <a:r>
              <a:rPr lang="en-IN" sz="2400" dirty="0">
                <a:solidFill>
                  <a:schemeClr val="bg1"/>
                </a:solidFill>
                <a:latin typeface="Calibri" panose="020F0502020204030204" pitchFamily="34" charset="0"/>
              </a:rPr>
              <a:t>I came back with 6 cartons of milk.</a:t>
            </a:r>
          </a:p>
          <a:p>
            <a:pPr algn="just"/>
            <a:r>
              <a:rPr lang="en-IN" sz="2400" dirty="0">
                <a:solidFill>
                  <a:schemeClr val="bg1"/>
                </a:solidFill>
                <a:latin typeface="Calibri" panose="020F0502020204030204" pitchFamily="34" charset="0"/>
              </a:rPr>
              <a:t>She said “why did you buy six cartons of milk?”</a:t>
            </a:r>
          </a:p>
          <a:p>
            <a:pPr algn="just"/>
            <a:r>
              <a:rPr lang="en-IN" sz="2400" dirty="0">
                <a:solidFill>
                  <a:schemeClr val="bg1"/>
                </a:solidFill>
                <a:latin typeface="Calibri" panose="020F0502020204030204" pitchFamily="34" charset="0"/>
              </a:rPr>
              <a:t>I replied “They had eggs”</a:t>
            </a:r>
          </a:p>
          <a:p>
            <a:pPr algn="just"/>
            <a:r>
              <a:rPr lang="en-IN" sz="2400" dirty="0">
                <a:solidFill>
                  <a:schemeClr val="bg1"/>
                </a:solidFill>
                <a:latin typeface="Calibri" panose="020F0502020204030204" pitchFamily="34" charset="0"/>
              </a:rPr>
              <a:t>•As you can see here, the ambiguity is in understanding the intention of the speaker</a:t>
            </a:r>
          </a:p>
        </p:txBody>
      </p:sp>
    </p:spTree>
    <p:extLst>
      <p:ext uri="{BB962C8B-B14F-4D97-AF65-F5344CB8AC3E}">
        <p14:creationId xmlns:p14="http://schemas.microsoft.com/office/powerpoint/2010/main" val="3800653958"/>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4C944E-75D7-405A-AD71-CFBE4E206360}"/>
              </a:ext>
            </a:extLst>
          </p:cNvPr>
          <p:cNvPicPr>
            <a:picLocks noChangeAspect="1"/>
          </p:cNvPicPr>
          <p:nvPr/>
        </p:nvPicPr>
        <p:blipFill>
          <a:blip r:embed="rId5">
            <a:duotone>
              <a:prstClr val="black"/>
              <a:srgbClr val="33F7FA">
                <a:tint val="45000"/>
                <a:satMod val="400000"/>
              </a:srgbClr>
            </a:duotone>
            <a:extLst>
              <a:ext uri="{28A0092B-C50C-407E-A947-70E740481C1C}">
                <a14:useLocalDpi xmlns:a14="http://schemas.microsoft.com/office/drawing/2010/main" val="0"/>
              </a:ext>
            </a:extLst>
          </a:blip>
          <a:stretch>
            <a:fillRect/>
          </a:stretch>
        </p:blipFill>
        <p:spPr>
          <a:xfrm>
            <a:off x="4363253" y="143180"/>
            <a:ext cx="3931379" cy="954817"/>
          </a:xfrm>
          <a:prstGeom prst="rect">
            <a:avLst/>
          </a:prstGeom>
        </p:spPr>
      </p:pic>
      <p:sp>
        <p:nvSpPr>
          <p:cNvPr id="5" name="Title 1">
            <a:extLst>
              <a:ext uri="{FF2B5EF4-FFF2-40B4-BE49-F238E27FC236}">
                <a16:creationId xmlns:a16="http://schemas.microsoft.com/office/drawing/2014/main" id="{2AB308FA-FE1A-4272-80FF-A1F4BEBC5FCB}"/>
              </a:ext>
            </a:extLst>
          </p:cNvPr>
          <p:cNvSpPr txBox="1">
            <a:spLocks/>
          </p:cNvSpPr>
          <p:nvPr/>
        </p:nvSpPr>
        <p:spPr>
          <a:xfrm>
            <a:off x="4570696" y="343508"/>
            <a:ext cx="4039904" cy="523220"/>
          </a:xfrm>
          <a:prstGeom prst="rect">
            <a:avLst/>
          </a:prstGeom>
        </p:spPr>
        <p:txBody>
          <a:bodyPr wrap="square">
            <a:spAutoFit/>
          </a:bodyPr>
          <a:lstStyle>
            <a:defPPr>
              <a:defRPr lang="en-US"/>
            </a:defPPr>
            <a:lvl1pPr marR="0" lvl="0" indent="0" fontAlgn="auto">
              <a:lnSpc>
                <a:spcPct val="100000"/>
              </a:lnSpc>
              <a:spcBef>
                <a:spcPts val="0"/>
              </a:spcBef>
              <a:spcAft>
                <a:spcPts val="0"/>
              </a:spcAft>
              <a:buClrTx/>
              <a:buSzTx/>
              <a:buFontTx/>
              <a:buNone/>
              <a:tabLst/>
              <a:defRPr kumimoji="0" sz="2800" b="1" i="0" u="none" strike="noStrike" cap="none" spc="0" normalizeH="0" baseline="0">
                <a:ln>
                  <a:noFill/>
                </a:ln>
                <a:solidFill>
                  <a:srgbClr val="33F7FA"/>
                </a:solidFill>
                <a:effectLst/>
                <a:uLnTx/>
                <a:uFillTx/>
                <a:latin typeface="Agency FB" panose="020B0503020202020204" pitchFamily="34" charset="0"/>
              </a:defRPr>
            </a:lvl1pPr>
          </a:lstStyle>
          <a:p>
            <a:r>
              <a:rPr lang="en-US" dirty="0"/>
              <a:t>Tools and Platforms for NLP</a:t>
            </a:r>
          </a:p>
        </p:txBody>
      </p:sp>
      <p:pic>
        <p:nvPicPr>
          <p:cNvPr id="6" name="Picture 5">
            <a:extLst>
              <a:ext uri="{FF2B5EF4-FFF2-40B4-BE49-F238E27FC236}">
                <a16:creationId xmlns:a16="http://schemas.microsoft.com/office/drawing/2014/main" id="{A95E1022-8487-45B2-A760-AF4843BB44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2547927" y="3918125"/>
            <a:ext cx="5190126" cy="1143260"/>
          </a:xfrm>
          <a:prstGeom prst="rect">
            <a:avLst/>
          </a:prstGeom>
        </p:spPr>
      </p:pic>
      <p:sp>
        <p:nvSpPr>
          <p:cNvPr id="3" name="Slide Number Placeholder 2">
            <a:extLst>
              <a:ext uri="{FF2B5EF4-FFF2-40B4-BE49-F238E27FC236}">
                <a16:creationId xmlns:a16="http://schemas.microsoft.com/office/drawing/2014/main" id="{93253E6F-9066-4755-A118-A3C5B3E5DB0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A4B40F-07D9-4AE2-81D0-49EF3B6E326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D5690E5A-5579-40C8-A102-A91B3A126B0C}"/>
              </a:ext>
            </a:extLst>
          </p:cNvPr>
          <p:cNvSpPr txBox="1"/>
          <p:nvPr/>
        </p:nvSpPr>
        <p:spPr>
          <a:xfrm>
            <a:off x="377190" y="1358146"/>
            <a:ext cx="11304270" cy="4524315"/>
          </a:xfrm>
          <a:prstGeom prst="rect">
            <a:avLst/>
          </a:prstGeom>
          <a:noFill/>
        </p:spPr>
        <p:txBody>
          <a:bodyPr wrap="square">
            <a:spAutoFit/>
          </a:bodyPr>
          <a:lstStyle/>
          <a:p>
            <a:pPr algn="just"/>
            <a:r>
              <a:rPr lang="en-IN" sz="2400" dirty="0">
                <a:solidFill>
                  <a:schemeClr val="bg1"/>
                </a:solidFill>
                <a:latin typeface="Calibri" panose="020F0502020204030204" pitchFamily="34" charset="0"/>
              </a:rPr>
              <a:t>There are number of open source libraries that provide the algorithmic building blocks of NLP in real-world applications.</a:t>
            </a:r>
          </a:p>
          <a:p>
            <a:pPr algn="just"/>
            <a:endParaRPr lang="en-IN" sz="2400" dirty="0">
              <a:solidFill>
                <a:schemeClr val="bg1"/>
              </a:solidFill>
              <a:latin typeface="Calibri" panose="020F0502020204030204" pitchFamily="34" charset="0"/>
            </a:endParaRPr>
          </a:p>
          <a:p>
            <a:pPr lvl="1" algn="just"/>
            <a:r>
              <a:rPr lang="en-IN" sz="2400" dirty="0">
                <a:solidFill>
                  <a:schemeClr val="bg1"/>
                </a:solidFill>
                <a:latin typeface="Calibri" panose="020F0502020204030204" pitchFamily="34" charset="0"/>
              </a:rPr>
              <a:t>•Apache open NLP: a machine learning toolkit that provides tokenizers, sentence segmentation, part-of-speech tagging, named entity extraction, chunking, parsing, coreference resolution, and more.</a:t>
            </a:r>
          </a:p>
          <a:p>
            <a:pPr lvl="1" algn="just"/>
            <a:endParaRPr lang="en-IN" sz="2400" dirty="0">
              <a:solidFill>
                <a:schemeClr val="bg1"/>
              </a:solidFill>
              <a:latin typeface="Calibri" panose="020F0502020204030204" pitchFamily="34" charset="0"/>
            </a:endParaRPr>
          </a:p>
          <a:p>
            <a:pPr lvl="1" algn="just"/>
            <a:r>
              <a:rPr lang="en-IN" sz="2400" dirty="0">
                <a:solidFill>
                  <a:schemeClr val="bg1"/>
                </a:solidFill>
                <a:latin typeface="Calibri" panose="020F0502020204030204" pitchFamily="34" charset="0"/>
              </a:rPr>
              <a:t>•Natural Language Toolkit (NLTK): a Python library that provides modules for processing text, classifying, tokenizing, stemming, tagging, parsing and more.</a:t>
            </a:r>
          </a:p>
          <a:p>
            <a:pPr lvl="1" algn="just"/>
            <a:endParaRPr lang="en-IN" sz="2400" dirty="0">
              <a:solidFill>
                <a:schemeClr val="bg1"/>
              </a:solidFill>
              <a:latin typeface="Calibri" panose="020F0502020204030204" pitchFamily="34" charset="0"/>
            </a:endParaRPr>
          </a:p>
          <a:p>
            <a:pPr lvl="1" algn="just"/>
            <a:r>
              <a:rPr lang="en-IN" sz="2400" dirty="0">
                <a:solidFill>
                  <a:schemeClr val="bg1"/>
                </a:solidFill>
                <a:latin typeface="Calibri" panose="020F0502020204030204" pitchFamily="34" charset="0"/>
              </a:rPr>
              <a:t>•</a:t>
            </a:r>
            <a:r>
              <a:rPr lang="en-IN" sz="2400" dirty="0" err="1">
                <a:solidFill>
                  <a:schemeClr val="bg1"/>
                </a:solidFill>
                <a:latin typeface="Calibri" panose="020F0502020204030204" pitchFamily="34" charset="0"/>
              </a:rPr>
              <a:t>StanfordNLP</a:t>
            </a:r>
            <a:r>
              <a:rPr lang="en-IN" sz="2400" dirty="0">
                <a:solidFill>
                  <a:schemeClr val="bg1"/>
                </a:solidFill>
                <a:latin typeface="Calibri" panose="020F0502020204030204" pitchFamily="34" charset="0"/>
              </a:rPr>
              <a:t>: a suite of NLP tools that provide part-of-speech tagging, the named entity recognizer, coreference resolution system, sentiment analysis, and more.</a:t>
            </a:r>
          </a:p>
        </p:txBody>
      </p:sp>
    </p:spTree>
    <p:extLst>
      <p:ext uri="{BB962C8B-B14F-4D97-AF65-F5344CB8AC3E}">
        <p14:creationId xmlns:p14="http://schemas.microsoft.com/office/powerpoint/2010/main" val="3927349764"/>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4C944E-75D7-405A-AD71-CFBE4E206360}"/>
              </a:ext>
            </a:extLst>
          </p:cNvPr>
          <p:cNvPicPr>
            <a:picLocks noChangeAspect="1"/>
          </p:cNvPicPr>
          <p:nvPr/>
        </p:nvPicPr>
        <p:blipFill>
          <a:blip r:embed="rId5">
            <a:duotone>
              <a:prstClr val="black"/>
              <a:srgbClr val="33F7FA">
                <a:tint val="45000"/>
                <a:satMod val="400000"/>
              </a:srgbClr>
            </a:duotone>
            <a:extLst>
              <a:ext uri="{28A0092B-C50C-407E-A947-70E740481C1C}">
                <a14:useLocalDpi xmlns:a14="http://schemas.microsoft.com/office/drawing/2010/main" val="0"/>
              </a:ext>
            </a:extLst>
          </a:blip>
          <a:stretch>
            <a:fillRect/>
          </a:stretch>
        </p:blipFill>
        <p:spPr>
          <a:xfrm>
            <a:off x="4363253" y="143180"/>
            <a:ext cx="3931379" cy="954817"/>
          </a:xfrm>
          <a:prstGeom prst="rect">
            <a:avLst/>
          </a:prstGeom>
        </p:spPr>
      </p:pic>
      <p:sp>
        <p:nvSpPr>
          <p:cNvPr id="5" name="Title 1">
            <a:extLst>
              <a:ext uri="{FF2B5EF4-FFF2-40B4-BE49-F238E27FC236}">
                <a16:creationId xmlns:a16="http://schemas.microsoft.com/office/drawing/2014/main" id="{2AB308FA-FE1A-4272-80FF-A1F4BEBC5FCB}"/>
              </a:ext>
            </a:extLst>
          </p:cNvPr>
          <p:cNvSpPr txBox="1">
            <a:spLocks/>
          </p:cNvSpPr>
          <p:nvPr/>
        </p:nvSpPr>
        <p:spPr>
          <a:xfrm>
            <a:off x="4559266" y="343508"/>
            <a:ext cx="4013234" cy="523220"/>
          </a:xfrm>
          <a:prstGeom prst="rect">
            <a:avLst/>
          </a:prstGeom>
        </p:spPr>
        <p:txBody>
          <a:bodyPr wrap="square">
            <a:spAutoFit/>
          </a:bodyPr>
          <a:lstStyle>
            <a:defPPr>
              <a:defRPr lang="en-US"/>
            </a:defPPr>
            <a:lvl1pPr marR="0" lvl="0" indent="0" fontAlgn="auto">
              <a:lnSpc>
                <a:spcPct val="100000"/>
              </a:lnSpc>
              <a:spcBef>
                <a:spcPts val="0"/>
              </a:spcBef>
              <a:spcAft>
                <a:spcPts val="0"/>
              </a:spcAft>
              <a:buClrTx/>
              <a:buSzTx/>
              <a:buFontTx/>
              <a:buNone/>
              <a:tabLst/>
              <a:defRPr kumimoji="0" sz="2800" b="1" i="0" u="none" strike="noStrike" cap="none" spc="0" normalizeH="0" baseline="0">
                <a:ln>
                  <a:noFill/>
                </a:ln>
                <a:solidFill>
                  <a:srgbClr val="33F7FA"/>
                </a:solidFill>
                <a:effectLst/>
                <a:uLnTx/>
                <a:uFillTx/>
                <a:latin typeface="Agency FB" panose="020B0503020202020204" pitchFamily="34" charset="0"/>
              </a:defRPr>
            </a:lvl1pPr>
          </a:lstStyle>
          <a:p>
            <a:r>
              <a:rPr lang="en-IN" dirty="0"/>
              <a:t>Platforms provided by Amazon</a:t>
            </a:r>
            <a:endParaRPr lang="en-US" dirty="0"/>
          </a:p>
        </p:txBody>
      </p:sp>
      <p:pic>
        <p:nvPicPr>
          <p:cNvPr id="6" name="Picture 5">
            <a:extLst>
              <a:ext uri="{FF2B5EF4-FFF2-40B4-BE49-F238E27FC236}">
                <a16:creationId xmlns:a16="http://schemas.microsoft.com/office/drawing/2014/main" id="{A95E1022-8487-45B2-A760-AF4843BB44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2547927" y="3918125"/>
            <a:ext cx="5190126" cy="1143260"/>
          </a:xfrm>
          <a:prstGeom prst="rect">
            <a:avLst/>
          </a:prstGeom>
        </p:spPr>
      </p:pic>
      <p:sp>
        <p:nvSpPr>
          <p:cNvPr id="3" name="Slide Number Placeholder 2">
            <a:extLst>
              <a:ext uri="{FF2B5EF4-FFF2-40B4-BE49-F238E27FC236}">
                <a16:creationId xmlns:a16="http://schemas.microsoft.com/office/drawing/2014/main" id="{93253E6F-9066-4755-A118-A3C5B3E5DB0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A4B40F-07D9-4AE2-81D0-49EF3B6E326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D5690E5A-5579-40C8-A102-A91B3A126B0C}"/>
              </a:ext>
            </a:extLst>
          </p:cNvPr>
          <p:cNvSpPr txBox="1"/>
          <p:nvPr/>
        </p:nvSpPr>
        <p:spPr>
          <a:xfrm>
            <a:off x="377190" y="1186696"/>
            <a:ext cx="11304270" cy="5509200"/>
          </a:xfrm>
          <a:prstGeom prst="rect">
            <a:avLst/>
          </a:prstGeom>
          <a:noFill/>
        </p:spPr>
        <p:txBody>
          <a:bodyPr wrap="square">
            <a:spAutoFit/>
          </a:bodyPr>
          <a:lstStyle>
            <a:defPPr>
              <a:defRPr lang="en-US"/>
            </a:defPPr>
            <a:lvl1pPr algn="just">
              <a:defRPr sz="2400">
                <a:solidFill>
                  <a:schemeClr val="bg1"/>
                </a:solidFill>
                <a:latin typeface="Calibri" panose="020F0502020204030204" pitchFamily="34" charset="0"/>
              </a:defRPr>
            </a:lvl1pPr>
          </a:lstStyle>
          <a:p>
            <a:r>
              <a:rPr lang="en-IN" sz="2200" dirty="0"/>
              <a:t>•Amazon Comprehend: NLP service that uses machine learning to find insights in text. You can perform language detection, named entity recognition, sentiment analysis, </a:t>
            </a:r>
            <a:r>
              <a:rPr lang="en-IN" sz="2200" dirty="0" err="1"/>
              <a:t>POStagging</a:t>
            </a:r>
            <a:r>
              <a:rPr lang="en-IN" sz="2200" dirty="0"/>
              <a:t>, and topic modelling using this service.</a:t>
            </a:r>
          </a:p>
          <a:p>
            <a:endParaRPr lang="en-IN" sz="2200" dirty="0"/>
          </a:p>
          <a:p>
            <a:r>
              <a:rPr lang="en-IN" sz="2200" dirty="0"/>
              <a:t>•</a:t>
            </a:r>
            <a:r>
              <a:rPr lang="en-IN" sz="2200" dirty="0" err="1"/>
              <a:t>AmazonLex</a:t>
            </a:r>
            <a:r>
              <a:rPr lang="en-IN" sz="2200" dirty="0"/>
              <a:t>: Service for building conversational interfaces using voice or text. Provides automatic speech recognition and natural language understanding capabilities.</a:t>
            </a:r>
          </a:p>
          <a:p>
            <a:endParaRPr lang="en-IN" sz="2200" dirty="0"/>
          </a:p>
          <a:p>
            <a:r>
              <a:rPr lang="en-IN" sz="2200" dirty="0"/>
              <a:t>•</a:t>
            </a:r>
            <a:r>
              <a:rPr lang="en-IN" sz="2200" dirty="0" err="1"/>
              <a:t>AmazonPolly</a:t>
            </a:r>
            <a:r>
              <a:rPr lang="en-IN" sz="2200" dirty="0"/>
              <a:t>: Service that converts text into life like speech in 25+ languages.</a:t>
            </a:r>
          </a:p>
          <a:p>
            <a:endParaRPr lang="en-IN" sz="2200" dirty="0"/>
          </a:p>
          <a:p>
            <a:r>
              <a:rPr lang="en-IN" sz="2200" dirty="0"/>
              <a:t>•</a:t>
            </a:r>
            <a:r>
              <a:rPr lang="en-IN" sz="2200" dirty="0" err="1"/>
              <a:t>AmazonTranscribe</a:t>
            </a:r>
            <a:r>
              <a:rPr lang="en-IN" sz="2200" dirty="0"/>
              <a:t>: Service with automatic speech recognition capabilities that converts speech to text. Can transcribe speech in real-time as well.</a:t>
            </a:r>
          </a:p>
          <a:p>
            <a:endParaRPr lang="en-IN" sz="2200" dirty="0"/>
          </a:p>
          <a:p>
            <a:r>
              <a:rPr lang="en-IN" sz="2200" dirty="0"/>
              <a:t>•</a:t>
            </a:r>
            <a:r>
              <a:rPr lang="en-IN" sz="2200" dirty="0" err="1"/>
              <a:t>AmazonTranslate</a:t>
            </a:r>
            <a:r>
              <a:rPr lang="en-IN" sz="2200" dirty="0"/>
              <a:t>: A neural machine translation service that delivers fast, high quality and affordable machine translation.</a:t>
            </a:r>
          </a:p>
          <a:p>
            <a:endParaRPr lang="en-IN" sz="2200" dirty="0"/>
          </a:p>
          <a:p>
            <a:r>
              <a:rPr lang="en-IN" sz="2200" dirty="0"/>
              <a:t>•</a:t>
            </a:r>
            <a:r>
              <a:rPr lang="en-IN" sz="2200" dirty="0" err="1"/>
              <a:t>AmazonTextract</a:t>
            </a:r>
            <a:r>
              <a:rPr lang="en-IN" sz="2200" dirty="0"/>
              <a:t>: A service that automatically extracts text and data from scanned documents.</a:t>
            </a:r>
          </a:p>
        </p:txBody>
      </p:sp>
    </p:spTree>
    <p:extLst>
      <p:ext uri="{BB962C8B-B14F-4D97-AF65-F5344CB8AC3E}">
        <p14:creationId xmlns:p14="http://schemas.microsoft.com/office/powerpoint/2010/main" val="3881628690"/>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4C944E-75D7-405A-AD71-CFBE4E206360}"/>
              </a:ext>
            </a:extLst>
          </p:cNvPr>
          <p:cNvPicPr>
            <a:picLocks noChangeAspect="1"/>
          </p:cNvPicPr>
          <p:nvPr/>
        </p:nvPicPr>
        <p:blipFill>
          <a:blip r:embed="rId5">
            <a:duotone>
              <a:prstClr val="black"/>
              <a:srgbClr val="33F7FA">
                <a:tint val="45000"/>
                <a:satMod val="400000"/>
              </a:srgbClr>
            </a:duotone>
            <a:extLst>
              <a:ext uri="{28A0092B-C50C-407E-A947-70E740481C1C}">
                <a14:useLocalDpi xmlns:a14="http://schemas.microsoft.com/office/drawing/2010/main" val="0"/>
              </a:ext>
            </a:extLst>
          </a:blip>
          <a:stretch>
            <a:fillRect/>
          </a:stretch>
        </p:blipFill>
        <p:spPr>
          <a:xfrm>
            <a:off x="4363253" y="143180"/>
            <a:ext cx="3931379" cy="954817"/>
          </a:xfrm>
          <a:prstGeom prst="rect">
            <a:avLst/>
          </a:prstGeom>
        </p:spPr>
      </p:pic>
      <p:sp>
        <p:nvSpPr>
          <p:cNvPr id="5" name="Title 1">
            <a:extLst>
              <a:ext uri="{FF2B5EF4-FFF2-40B4-BE49-F238E27FC236}">
                <a16:creationId xmlns:a16="http://schemas.microsoft.com/office/drawing/2014/main" id="{2AB308FA-FE1A-4272-80FF-A1F4BEBC5FCB}"/>
              </a:ext>
            </a:extLst>
          </p:cNvPr>
          <p:cNvSpPr txBox="1">
            <a:spLocks/>
          </p:cNvSpPr>
          <p:nvPr/>
        </p:nvSpPr>
        <p:spPr>
          <a:xfrm>
            <a:off x="4559266" y="309218"/>
            <a:ext cx="5247674" cy="523220"/>
          </a:xfrm>
          <a:prstGeom prst="rect">
            <a:avLst/>
          </a:prstGeom>
        </p:spPr>
        <p:txBody>
          <a:bodyPr wrap="square">
            <a:spAutoFit/>
          </a:bodyPr>
          <a:lstStyle>
            <a:defPPr>
              <a:defRPr lang="en-US"/>
            </a:defPPr>
            <a:lvl1pPr marR="0" lvl="0" indent="0" fontAlgn="auto">
              <a:lnSpc>
                <a:spcPct val="100000"/>
              </a:lnSpc>
              <a:spcBef>
                <a:spcPts val="0"/>
              </a:spcBef>
              <a:spcAft>
                <a:spcPts val="0"/>
              </a:spcAft>
              <a:buClrTx/>
              <a:buSzTx/>
              <a:buFontTx/>
              <a:buNone/>
              <a:tabLst/>
              <a:defRPr kumimoji="0" sz="2800" b="1" i="0" u="none" strike="noStrike" cap="none" spc="0" normalizeH="0" baseline="0">
                <a:ln>
                  <a:noFill/>
                </a:ln>
                <a:solidFill>
                  <a:srgbClr val="33F7FA"/>
                </a:solidFill>
                <a:effectLst/>
                <a:uLnTx/>
                <a:uFillTx/>
                <a:latin typeface="Agency FB" panose="020B0503020202020204" pitchFamily="34" charset="0"/>
              </a:defRPr>
            </a:lvl1pPr>
          </a:lstStyle>
          <a:p>
            <a:r>
              <a:rPr lang="en-US" dirty="0"/>
              <a:t>Platforms/Services  provided by Google</a:t>
            </a:r>
          </a:p>
        </p:txBody>
      </p:sp>
      <p:pic>
        <p:nvPicPr>
          <p:cNvPr id="6" name="Picture 5">
            <a:extLst>
              <a:ext uri="{FF2B5EF4-FFF2-40B4-BE49-F238E27FC236}">
                <a16:creationId xmlns:a16="http://schemas.microsoft.com/office/drawing/2014/main" id="{A95E1022-8487-45B2-A760-AF4843BB44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2547927" y="3918125"/>
            <a:ext cx="5190126" cy="1143260"/>
          </a:xfrm>
          <a:prstGeom prst="rect">
            <a:avLst/>
          </a:prstGeom>
        </p:spPr>
      </p:pic>
      <p:sp>
        <p:nvSpPr>
          <p:cNvPr id="3" name="Slide Number Placeholder 2">
            <a:extLst>
              <a:ext uri="{FF2B5EF4-FFF2-40B4-BE49-F238E27FC236}">
                <a16:creationId xmlns:a16="http://schemas.microsoft.com/office/drawing/2014/main" id="{93253E6F-9066-4755-A118-A3C5B3E5DB0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A4B40F-07D9-4AE2-81D0-49EF3B6E326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D5690E5A-5579-40C8-A102-A91B3A126B0C}"/>
              </a:ext>
            </a:extLst>
          </p:cNvPr>
          <p:cNvSpPr txBox="1"/>
          <p:nvPr/>
        </p:nvSpPr>
        <p:spPr>
          <a:xfrm>
            <a:off x="377190" y="1198126"/>
            <a:ext cx="11441430" cy="5262979"/>
          </a:xfrm>
          <a:prstGeom prst="rect">
            <a:avLst/>
          </a:prstGeom>
          <a:noFill/>
        </p:spPr>
        <p:txBody>
          <a:bodyPr wrap="square">
            <a:spAutoFit/>
          </a:bodyPr>
          <a:lstStyle>
            <a:defPPr>
              <a:defRPr lang="en-US"/>
            </a:defPPr>
            <a:lvl1pPr algn="just">
              <a:defRPr sz="2400">
                <a:solidFill>
                  <a:schemeClr val="bg1"/>
                </a:solidFill>
                <a:latin typeface="Calibri" panose="020F0502020204030204" pitchFamily="34" charset="0"/>
              </a:defRPr>
            </a:lvl1pPr>
          </a:lstStyle>
          <a:p>
            <a:r>
              <a:rPr lang="en-IN" dirty="0"/>
              <a:t>•Google Cloud Natural Language: Perform syntax analysis, entity analysis, custom entity extraction, sentiment analysis, content classification, and build machine learning models on cloud.</a:t>
            </a:r>
          </a:p>
          <a:p>
            <a:endParaRPr lang="en-IN" dirty="0"/>
          </a:p>
          <a:p>
            <a:r>
              <a:rPr lang="en-IN" dirty="0"/>
              <a:t>•Google Cloud Translation: Dynamically translate between multiple languages.</a:t>
            </a:r>
          </a:p>
          <a:p>
            <a:endParaRPr lang="en-IN" dirty="0"/>
          </a:p>
          <a:p>
            <a:r>
              <a:rPr lang="en-IN" dirty="0"/>
              <a:t>•Google Cloud Speech-to-Text API: Performs speech recognition across 120 different languages.</a:t>
            </a:r>
          </a:p>
          <a:p>
            <a:endParaRPr lang="en-IN" dirty="0"/>
          </a:p>
          <a:p>
            <a:r>
              <a:rPr lang="en-IN" dirty="0"/>
              <a:t>•Google Cloud Text-to-Speech API: Synthesize natural sounding speech in 32 different voices across multiple languages and variants.</a:t>
            </a:r>
          </a:p>
          <a:p>
            <a:endParaRPr lang="en-IN" dirty="0"/>
          </a:p>
          <a:p>
            <a:r>
              <a:rPr lang="en-IN" dirty="0"/>
              <a:t>•Dialog Flow: Enables the end-to-end development of conversational interfaces (chatbots) across devices and platforms.</a:t>
            </a:r>
          </a:p>
        </p:txBody>
      </p:sp>
    </p:spTree>
    <p:extLst>
      <p:ext uri="{BB962C8B-B14F-4D97-AF65-F5344CB8AC3E}">
        <p14:creationId xmlns:p14="http://schemas.microsoft.com/office/powerpoint/2010/main" val="3123040942"/>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4C944E-75D7-405A-AD71-CFBE4E206360}"/>
              </a:ext>
            </a:extLst>
          </p:cNvPr>
          <p:cNvPicPr>
            <a:picLocks noChangeAspect="1"/>
          </p:cNvPicPr>
          <p:nvPr/>
        </p:nvPicPr>
        <p:blipFill>
          <a:blip r:embed="rId5">
            <a:duotone>
              <a:prstClr val="black"/>
              <a:srgbClr val="33F7FA">
                <a:tint val="45000"/>
                <a:satMod val="400000"/>
              </a:srgbClr>
            </a:duotone>
            <a:extLst>
              <a:ext uri="{28A0092B-C50C-407E-A947-70E740481C1C}">
                <a14:useLocalDpi xmlns:a14="http://schemas.microsoft.com/office/drawing/2010/main" val="0"/>
              </a:ext>
            </a:extLst>
          </a:blip>
          <a:stretch>
            <a:fillRect/>
          </a:stretch>
        </p:blipFill>
        <p:spPr>
          <a:xfrm>
            <a:off x="4363253" y="143180"/>
            <a:ext cx="3931379" cy="954817"/>
          </a:xfrm>
          <a:prstGeom prst="rect">
            <a:avLst/>
          </a:prstGeom>
        </p:spPr>
      </p:pic>
      <p:sp>
        <p:nvSpPr>
          <p:cNvPr id="5" name="Title 1">
            <a:extLst>
              <a:ext uri="{FF2B5EF4-FFF2-40B4-BE49-F238E27FC236}">
                <a16:creationId xmlns:a16="http://schemas.microsoft.com/office/drawing/2014/main" id="{2AB308FA-FE1A-4272-80FF-A1F4BEBC5FCB}"/>
              </a:ext>
            </a:extLst>
          </p:cNvPr>
          <p:cNvSpPr txBox="1">
            <a:spLocks/>
          </p:cNvSpPr>
          <p:nvPr/>
        </p:nvSpPr>
        <p:spPr>
          <a:xfrm>
            <a:off x="4513546" y="297788"/>
            <a:ext cx="4504724" cy="523220"/>
          </a:xfrm>
          <a:prstGeom prst="rect">
            <a:avLst/>
          </a:prstGeom>
        </p:spPr>
        <p:txBody>
          <a:bodyPr wrap="square">
            <a:spAutoFit/>
          </a:bodyPr>
          <a:lstStyle>
            <a:defPPr>
              <a:defRPr lang="en-US"/>
            </a:defPPr>
            <a:lvl1pPr marR="0" lvl="0" indent="0" fontAlgn="auto">
              <a:lnSpc>
                <a:spcPct val="100000"/>
              </a:lnSpc>
              <a:spcBef>
                <a:spcPts val="0"/>
              </a:spcBef>
              <a:spcAft>
                <a:spcPts val="0"/>
              </a:spcAft>
              <a:buClrTx/>
              <a:buSzTx/>
              <a:buFontTx/>
              <a:buNone/>
              <a:tabLst/>
              <a:defRPr kumimoji="0" sz="2800" b="1" i="0" u="none" strike="noStrike" cap="none" spc="0" normalizeH="0" baseline="0">
                <a:ln>
                  <a:noFill/>
                </a:ln>
                <a:solidFill>
                  <a:srgbClr val="33F7FA"/>
                </a:solidFill>
                <a:effectLst/>
                <a:uLnTx/>
                <a:uFillTx/>
                <a:latin typeface="Agency FB" panose="020B0503020202020204" pitchFamily="34" charset="0"/>
              </a:defRPr>
            </a:lvl1pPr>
          </a:lstStyle>
          <a:p>
            <a:r>
              <a:rPr lang="en-IN" dirty="0"/>
              <a:t>Platforms provided by Microsoft</a:t>
            </a:r>
            <a:endParaRPr lang="en-US" dirty="0"/>
          </a:p>
        </p:txBody>
      </p:sp>
      <p:pic>
        <p:nvPicPr>
          <p:cNvPr id="6" name="Picture 5">
            <a:extLst>
              <a:ext uri="{FF2B5EF4-FFF2-40B4-BE49-F238E27FC236}">
                <a16:creationId xmlns:a16="http://schemas.microsoft.com/office/drawing/2014/main" id="{A95E1022-8487-45B2-A760-AF4843BB44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2547927" y="3918125"/>
            <a:ext cx="5190126" cy="1143260"/>
          </a:xfrm>
          <a:prstGeom prst="rect">
            <a:avLst/>
          </a:prstGeom>
        </p:spPr>
      </p:pic>
      <p:sp>
        <p:nvSpPr>
          <p:cNvPr id="3" name="Slide Number Placeholder 2">
            <a:extLst>
              <a:ext uri="{FF2B5EF4-FFF2-40B4-BE49-F238E27FC236}">
                <a16:creationId xmlns:a16="http://schemas.microsoft.com/office/drawing/2014/main" id="{93253E6F-9066-4755-A118-A3C5B3E5DB0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A4B40F-07D9-4AE2-81D0-49EF3B6E326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D5690E5A-5579-40C8-A102-A91B3A126B0C}"/>
              </a:ext>
            </a:extLst>
          </p:cNvPr>
          <p:cNvSpPr txBox="1"/>
          <p:nvPr/>
        </p:nvSpPr>
        <p:spPr>
          <a:xfrm>
            <a:off x="377190" y="1198126"/>
            <a:ext cx="11304270" cy="5509200"/>
          </a:xfrm>
          <a:prstGeom prst="rect">
            <a:avLst/>
          </a:prstGeom>
          <a:noFill/>
        </p:spPr>
        <p:txBody>
          <a:bodyPr wrap="square">
            <a:spAutoFit/>
          </a:bodyPr>
          <a:lstStyle>
            <a:defPPr>
              <a:defRPr lang="en-US"/>
            </a:defPPr>
            <a:lvl1pPr algn="just">
              <a:defRPr sz="2400">
                <a:solidFill>
                  <a:schemeClr val="bg1"/>
                </a:solidFill>
                <a:latin typeface="Calibri" panose="020F0502020204030204" pitchFamily="34" charset="0"/>
              </a:defRPr>
            </a:lvl1pPr>
          </a:lstStyle>
          <a:p>
            <a:r>
              <a:rPr lang="en-IN" sz="2200" dirty="0"/>
              <a:t>Microsoft Cognitive Services:</a:t>
            </a:r>
          </a:p>
          <a:p>
            <a:endParaRPr lang="en-IN" sz="2200" dirty="0"/>
          </a:p>
          <a:p>
            <a:r>
              <a:rPr lang="en-IN" sz="2200" dirty="0"/>
              <a:t>•Speech Services: Automatic speech-to-text transcription, Natural text-to-speech, and real time speech translation</a:t>
            </a:r>
          </a:p>
          <a:p>
            <a:endParaRPr lang="en-IN" sz="2200" dirty="0"/>
          </a:p>
          <a:p>
            <a:r>
              <a:rPr lang="en-IN" sz="2200" dirty="0"/>
              <a:t>•Text Analytics: Named Entity Recognition(NER), Key Phrase Extraction, Sentiment Analysis</a:t>
            </a:r>
          </a:p>
          <a:p>
            <a:endParaRPr lang="en-IN" sz="2200" dirty="0"/>
          </a:p>
          <a:p>
            <a:r>
              <a:rPr lang="en-IN" sz="2200" dirty="0"/>
              <a:t>•</a:t>
            </a:r>
            <a:r>
              <a:rPr lang="en-IN" sz="2200" dirty="0" err="1"/>
              <a:t>TranslatorText</a:t>
            </a:r>
            <a:r>
              <a:rPr lang="en-IN" sz="2200" dirty="0"/>
              <a:t>: Automatic language detection and text translation</a:t>
            </a:r>
          </a:p>
          <a:p>
            <a:endParaRPr lang="en-IN" sz="2200" dirty="0"/>
          </a:p>
          <a:p>
            <a:r>
              <a:rPr lang="en-IN" sz="2200" dirty="0"/>
              <a:t>•</a:t>
            </a:r>
            <a:r>
              <a:rPr lang="en-IN" sz="2200" dirty="0" err="1"/>
              <a:t>QnAMaker</a:t>
            </a:r>
            <a:r>
              <a:rPr lang="en-IN" sz="2200" dirty="0"/>
              <a:t>: </a:t>
            </a:r>
            <a:r>
              <a:rPr lang="en-IN" sz="2200" dirty="0" err="1"/>
              <a:t>QnA</a:t>
            </a:r>
            <a:r>
              <a:rPr lang="en-IN" sz="2200" dirty="0"/>
              <a:t> extraction from text, Create knowledge base from set of </a:t>
            </a:r>
            <a:r>
              <a:rPr lang="en-IN" sz="2200" dirty="0" err="1"/>
              <a:t>QnAs</a:t>
            </a:r>
            <a:r>
              <a:rPr lang="en-IN" sz="2200" dirty="0"/>
              <a:t>, Semantic matching for knowledge bases</a:t>
            </a:r>
          </a:p>
          <a:p>
            <a:endParaRPr lang="en-IN" sz="2200" dirty="0"/>
          </a:p>
          <a:p>
            <a:r>
              <a:rPr lang="en-IN" sz="2200" dirty="0"/>
              <a:t>•Language Understanding(LUIS): Build natural language understanding into your apps, bots and IoT devices.</a:t>
            </a:r>
          </a:p>
          <a:p>
            <a:endParaRPr lang="en-IN" sz="2200" dirty="0"/>
          </a:p>
          <a:p>
            <a:r>
              <a:rPr lang="en-IN" sz="2200" dirty="0"/>
              <a:t>Microsoft Azure Bot Service: End-to-end development of intelligent, enterprise-grade chatbots.</a:t>
            </a:r>
          </a:p>
        </p:txBody>
      </p:sp>
    </p:spTree>
    <p:extLst>
      <p:ext uri="{BB962C8B-B14F-4D97-AF65-F5344CB8AC3E}">
        <p14:creationId xmlns:p14="http://schemas.microsoft.com/office/powerpoint/2010/main" val="3568679730"/>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4C944E-75D7-405A-AD71-CFBE4E206360}"/>
              </a:ext>
            </a:extLst>
          </p:cNvPr>
          <p:cNvPicPr>
            <a:picLocks noChangeAspect="1"/>
          </p:cNvPicPr>
          <p:nvPr/>
        </p:nvPicPr>
        <p:blipFill>
          <a:blip r:embed="rId5">
            <a:duotone>
              <a:prstClr val="black"/>
              <a:srgbClr val="33F7FA">
                <a:tint val="45000"/>
                <a:satMod val="400000"/>
              </a:srgbClr>
            </a:duotone>
            <a:extLst>
              <a:ext uri="{28A0092B-C50C-407E-A947-70E740481C1C}">
                <a14:useLocalDpi xmlns:a14="http://schemas.microsoft.com/office/drawing/2010/main" val="0"/>
              </a:ext>
            </a:extLst>
          </a:blip>
          <a:stretch>
            <a:fillRect/>
          </a:stretch>
        </p:blipFill>
        <p:spPr>
          <a:xfrm>
            <a:off x="4363253" y="143180"/>
            <a:ext cx="3931379" cy="954817"/>
          </a:xfrm>
          <a:prstGeom prst="rect">
            <a:avLst/>
          </a:prstGeom>
        </p:spPr>
      </p:pic>
      <p:sp>
        <p:nvSpPr>
          <p:cNvPr id="5" name="Title 1">
            <a:extLst>
              <a:ext uri="{FF2B5EF4-FFF2-40B4-BE49-F238E27FC236}">
                <a16:creationId xmlns:a16="http://schemas.microsoft.com/office/drawing/2014/main" id="{2AB308FA-FE1A-4272-80FF-A1F4BEBC5FCB}"/>
              </a:ext>
            </a:extLst>
          </p:cNvPr>
          <p:cNvSpPr txBox="1">
            <a:spLocks/>
          </p:cNvSpPr>
          <p:nvPr/>
        </p:nvSpPr>
        <p:spPr>
          <a:xfrm>
            <a:off x="4810726" y="297788"/>
            <a:ext cx="2344454" cy="707886"/>
          </a:xfrm>
          <a:prstGeom prst="rect">
            <a:avLst/>
          </a:prstGeom>
        </p:spPr>
        <p:txBody>
          <a:bodyPr wrap="square">
            <a:spAutoFit/>
          </a:bodyPr>
          <a:lstStyle>
            <a:defPPr>
              <a:defRPr lang="en-US"/>
            </a:defPPr>
            <a:lvl1pPr marR="0" lvl="0" indent="0" defTabSz="914400" fontAlgn="auto">
              <a:lnSpc>
                <a:spcPct val="100000"/>
              </a:lnSpc>
              <a:spcBef>
                <a:spcPts val="0"/>
              </a:spcBef>
              <a:spcAft>
                <a:spcPts val="0"/>
              </a:spcAft>
              <a:buClrTx/>
              <a:buSzTx/>
              <a:buFontTx/>
              <a:buNone/>
              <a:tabLst/>
              <a:defRPr kumimoji="0" sz="2800" b="1" i="0" u="none" strike="noStrike" cap="none" spc="0" normalizeH="0" baseline="0">
                <a:ln>
                  <a:noFill/>
                </a:ln>
                <a:solidFill>
                  <a:srgbClr val="33F7FA"/>
                </a:solidFill>
                <a:effectLst/>
                <a:uLnTx/>
                <a:uFillTx/>
                <a:latin typeface="Agency FB" panose="020B0503020202020204" pitchFamily="34" charset="0"/>
              </a:defRPr>
            </a:lvl1pPr>
          </a:lstStyle>
          <a:p>
            <a:r>
              <a:rPr lang="en-IN" sz="4000" b="1" i="0" u="none" strike="noStrike" baseline="0" dirty="0">
                <a:latin typeface="Agency FB" panose="020B0503020202020204" pitchFamily="34" charset="0"/>
              </a:rPr>
              <a:t>Introduction</a:t>
            </a:r>
            <a:endParaRPr kumimoji="0" lang="en-US" sz="4000" b="1" i="0" u="none" strike="noStrike" kern="1200" cap="none" spc="0" normalizeH="0" baseline="0" noProof="0" dirty="0">
              <a:ln>
                <a:noFill/>
              </a:ln>
              <a:solidFill>
                <a:srgbClr val="33F7FA"/>
              </a:solidFill>
              <a:effectLst/>
              <a:uLnTx/>
              <a:uFillTx/>
              <a:latin typeface="Agency FB" panose="020B0503020202020204" pitchFamily="34" charset="0"/>
              <a:ea typeface="+mn-ea"/>
              <a:cs typeface="+mn-cs"/>
            </a:endParaRPr>
          </a:p>
        </p:txBody>
      </p:sp>
      <p:sp>
        <p:nvSpPr>
          <p:cNvPr id="2" name="Rectangle 1">
            <a:extLst>
              <a:ext uri="{FF2B5EF4-FFF2-40B4-BE49-F238E27FC236}">
                <a16:creationId xmlns:a16="http://schemas.microsoft.com/office/drawing/2014/main" id="{A023975D-9D59-4919-BEED-834990251FBA}"/>
              </a:ext>
            </a:extLst>
          </p:cNvPr>
          <p:cNvSpPr/>
          <p:nvPr/>
        </p:nvSpPr>
        <p:spPr>
          <a:xfrm>
            <a:off x="838200" y="1059569"/>
            <a:ext cx="10782770" cy="5693866"/>
          </a:xfrm>
          <a:prstGeom prst="rect">
            <a:avLst/>
          </a:prstGeom>
        </p:spPr>
        <p:txBody>
          <a:bodyPr wrap="square">
            <a:spAutoFit/>
          </a:bodyPr>
          <a:lstStyle/>
          <a:p>
            <a:pPr marL="285750" indent="-285750" algn="just">
              <a:buFont typeface="Arial" panose="020B0604020202020204" pitchFamily="34" charset="0"/>
              <a:buChar char="•"/>
            </a:pPr>
            <a:r>
              <a:rPr lang="en-IN" sz="2600" b="0" i="0" u="none" strike="noStrike" baseline="0" dirty="0">
                <a:solidFill>
                  <a:schemeClr val="bg1"/>
                </a:solidFill>
                <a:latin typeface="Calibri" panose="020F0502020204030204" pitchFamily="34" charset="0"/>
              </a:rPr>
              <a:t>The field of study that focuses on the interaction between human language and computers is called </a:t>
            </a:r>
            <a:r>
              <a:rPr lang="en-IN" sz="2600" i="0" u="none" strike="noStrike" baseline="0" dirty="0">
                <a:solidFill>
                  <a:schemeClr val="bg1"/>
                </a:solidFill>
                <a:latin typeface="Calibri" panose="020F0502020204030204" pitchFamily="34" charset="0"/>
              </a:rPr>
              <a:t>Natural Language Processing</a:t>
            </a:r>
            <a:r>
              <a:rPr lang="en-IN" sz="2600" b="0" i="0" u="none" strike="noStrike" baseline="0" dirty="0">
                <a:solidFill>
                  <a:schemeClr val="bg1"/>
                </a:solidFill>
                <a:latin typeface="Calibri" panose="020F0502020204030204" pitchFamily="34" charset="0"/>
              </a:rPr>
              <a:t>, or NLP for short.</a:t>
            </a:r>
          </a:p>
          <a:p>
            <a:pPr algn="just"/>
            <a:endParaRPr lang="en-IN" sz="2600" b="0" i="0" u="none" strike="noStrike" baseline="0" dirty="0">
              <a:solidFill>
                <a:schemeClr val="bg1"/>
              </a:solidFill>
              <a:latin typeface="Calibri" panose="020F0502020204030204" pitchFamily="34" charset="0"/>
            </a:endParaRPr>
          </a:p>
          <a:p>
            <a:pPr marL="285750" indent="-285750" algn="just">
              <a:buFont typeface="Arial" panose="020B0604020202020204" pitchFamily="34" charset="0"/>
              <a:buChar char="•"/>
            </a:pPr>
            <a:r>
              <a:rPr lang="en-IN" sz="2600" b="0" i="0" u="none" strike="noStrike" baseline="0" dirty="0">
                <a:solidFill>
                  <a:schemeClr val="bg1"/>
                </a:solidFill>
                <a:latin typeface="Calibri" panose="020F0502020204030204" pitchFamily="34" charset="0"/>
              </a:rPr>
              <a:t>It sits at the intersection of computer science, artificial intelligence, and computational linguistics.</a:t>
            </a:r>
          </a:p>
          <a:p>
            <a:pPr algn="just"/>
            <a:endParaRPr lang="en-IN" sz="2600" b="0" i="0" u="none" strike="noStrike" baseline="0" dirty="0">
              <a:solidFill>
                <a:schemeClr val="bg1"/>
              </a:solidFill>
              <a:latin typeface="Calibri" panose="020F0502020204030204" pitchFamily="34" charset="0"/>
            </a:endParaRPr>
          </a:p>
          <a:p>
            <a:pPr marL="285750" indent="-285750" algn="just">
              <a:buFont typeface="Arial" panose="020B0604020202020204" pitchFamily="34" charset="0"/>
              <a:buChar char="•"/>
            </a:pPr>
            <a:r>
              <a:rPr lang="en-IN" sz="2600" b="0" i="0" u="none" strike="noStrike" baseline="0" dirty="0">
                <a:solidFill>
                  <a:schemeClr val="bg1"/>
                </a:solidFill>
                <a:latin typeface="Calibri" panose="020F0502020204030204" pitchFamily="34" charset="0"/>
              </a:rPr>
              <a:t>NLP is characterized as a difficult problem in computer science. Human language is rarely precise, or plainly spoken. To understand human language is to understand not only the words, but the concepts and how they’re linked together to create meaning.</a:t>
            </a:r>
          </a:p>
          <a:p>
            <a:pPr algn="just"/>
            <a:endParaRPr lang="en-IN" sz="2600" b="0" i="0" u="none" strike="noStrike" baseline="0" dirty="0">
              <a:solidFill>
                <a:schemeClr val="bg1"/>
              </a:solidFill>
              <a:latin typeface="Calibri" panose="020F0502020204030204" pitchFamily="34" charset="0"/>
            </a:endParaRPr>
          </a:p>
          <a:p>
            <a:pPr marL="285750" indent="-285750" algn="just">
              <a:buFont typeface="Arial" panose="020B0604020202020204" pitchFamily="34" charset="0"/>
              <a:buChar char="•"/>
            </a:pPr>
            <a:r>
              <a:rPr lang="en-IN" sz="2600" b="0" i="0" u="none" strike="noStrike" baseline="0" dirty="0">
                <a:solidFill>
                  <a:schemeClr val="bg1"/>
                </a:solidFill>
                <a:latin typeface="Calibri" panose="020F0502020204030204" pitchFamily="34" charset="0"/>
              </a:rPr>
              <a:t>Despite language being one of the easiest things for the human mind to learn, the ambiguity of language is what makes natural language processing a difficult problem for computers to master.</a:t>
            </a:r>
          </a:p>
        </p:txBody>
      </p:sp>
      <p:pic>
        <p:nvPicPr>
          <p:cNvPr id="6" name="Picture 5">
            <a:extLst>
              <a:ext uri="{FF2B5EF4-FFF2-40B4-BE49-F238E27FC236}">
                <a16:creationId xmlns:a16="http://schemas.microsoft.com/office/drawing/2014/main" id="{A95E1022-8487-45B2-A760-AF4843BB44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2547927" y="3918125"/>
            <a:ext cx="5190126" cy="1143260"/>
          </a:xfrm>
          <a:prstGeom prst="rect">
            <a:avLst/>
          </a:prstGeom>
        </p:spPr>
      </p:pic>
      <p:sp>
        <p:nvSpPr>
          <p:cNvPr id="3" name="Slide Number Placeholder 2">
            <a:extLst>
              <a:ext uri="{FF2B5EF4-FFF2-40B4-BE49-F238E27FC236}">
                <a16:creationId xmlns:a16="http://schemas.microsoft.com/office/drawing/2014/main" id="{93253E6F-9066-4755-A118-A3C5B3E5DB0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A4B40F-07D9-4AE2-81D0-49EF3B6E326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8429855"/>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7E36D6E-2AC5-4770-98C8-8E3D683EA1E6}"/>
              </a:ext>
            </a:extLst>
          </p:cNvPr>
          <p:cNvPicPr>
            <a:picLocks noChangeAspect="1"/>
          </p:cNvPicPr>
          <p:nvPr/>
        </p:nvPicPr>
        <p:blipFill>
          <a:blip r:embed="rId5">
            <a:duotone>
              <a:prstClr val="black"/>
              <a:srgbClr val="33F7FA">
                <a:tint val="45000"/>
                <a:satMod val="400000"/>
              </a:srgbClr>
            </a:duotone>
            <a:extLst>
              <a:ext uri="{28A0092B-C50C-407E-A947-70E740481C1C}">
                <a14:useLocalDpi xmlns:a14="http://schemas.microsoft.com/office/drawing/2010/main" val="0"/>
              </a:ext>
            </a:extLst>
          </a:blip>
          <a:stretch>
            <a:fillRect/>
          </a:stretch>
        </p:blipFill>
        <p:spPr>
          <a:xfrm>
            <a:off x="5049493" y="252312"/>
            <a:ext cx="3099238" cy="954817"/>
          </a:xfrm>
          <a:prstGeom prst="rect">
            <a:avLst/>
          </a:prstGeom>
        </p:spPr>
      </p:pic>
      <p:sp>
        <p:nvSpPr>
          <p:cNvPr id="22" name="Title 1">
            <a:extLst>
              <a:ext uri="{FF2B5EF4-FFF2-40B4-BE49-F238E27FC236}">
                <a16:creationId xmlns:a16="http://schemas.microsoft.com/office/drawing/2014/main" id="{F0C9AE8A-F5BC-4B5A-828C-19159DCCA4EC}"/>
              </a:ext>
            </a:extLst>
          </p:cNvPr>
          <p:cNvSpPr txBox="1">
            <a:spLocks/>
          </p:cNvSpPr>
          <p:nvPr/>
        </p:nvSpPr>
        <p:spPr>
          <a:xfrm>
            <a:off x="5429621" y="437332"/>
            <a:ext cx="1580882" cy="584775"/>
          </a:xfrm>
          <a:prstGeom prst="rect">
            <a:avLst/>
          </a:prstGeom>
        </p:spPr>
        <p:txBody>
          <a:bodyPr wrap="none">
            <a:spAutoFit/>
          </a:bodyPr>
          <a:lstStyle>
            <a:defPPr>
              <a:defRPr lang="en-US"/>
            </a:defPPr>
            <a:lvl1pPr marR="0" lvl="0" indent="0" defTabSz="914400" fontAlgn="auto">
              <a:lnSpc>
                <a:spcPct val="100000"/>
              </a:lnSpc>
              <a:spcBef>
                <a:spcPts val="0"/>
              </a:spcBef>
              <a:spcAft>
                <a:spcPts val="0"/>
              </a:spcAft>
              <a:buClrTx/>
              <a:buSzTx/>
              <a:buFontTx/>
              <a:buNone/>
              <a:tabLst/>
              <a:defRPr kumimoji="0" sz="2800" b="1" i="0" u="none" strike="noStrike" cap="none" spc="0" normalizeH="0" baseline="0">
                <a:ln>
                  <a:noFill/>
                </a:ln>
                <a:solidFill>
                  <a:srgbClr val="33F7FA"/>
                </a:solidFill>
                <a:effectLst/>
                <a:uLnTx/>
                <a:uFillTx/>
                <a:latin typeface="Agency FB" panose="020B0503020202020204" pitchFamily="34" charset="0"/>
              </a:defRPr>
            </a:lvl1pPr>
          </a:lstStyle>
          <a:p>
            <a:pPr>
              <a:defRPr/>
            </a:pPr>
            <a:r>
              <a:rPr lang="en-US" sz="3200" dirty="0"/>
              <a:t>NLP Demo</a:t>
            </a:r>
          </a:p>
        </p:txBody>
      </p:sp>
      <p:sp>
        <p:nvSpPr>
          <p:cNvPr id="17" name="Content Placeholder 16">
            <a:extLst>
              <a:ext uri="{FF2B5EF4-FFF2-40B4-BE49-F238E27FC236}">
                <a16:creationId xmlns:a16="http://schemas.microsoft.com/office/drawing/2014/main" id="{C1CB58D3-5492-40C6-BC89-BDECED81CE45}"/>
              </a:ext>
            </a:extLst>
          </p:cNvPr>
          <p:cNvSpPr>
            <a:spLocks noGrp="1"/>
          </p:cNvSpPr>
          <p:nvPr>
            <p:ph idx="1"/>
          </p:nvPr>
        </p:nvSpPr>
        <p:spPr>
          <a:xfrm>
            <a:off x="838200" y="1825625"/>
            <a:ext cx="10515600" cy="3810677"/>
          </a:xfrm>
        </p:spPr>
        <p:txBody>
          <a:bodyPr/>
          <a:lstStyle/>
          <a:p>
            <a:endParaRPr lang="en-US" dirty="0">
              <a:solidFill>
                <a:schemeClr val="bg1"/>
              </a:solidFill>
              <a:latin typeface="Gill Sans MT" panose="020B0502020104020203" pitchFamily="34" charset="0"/>
            </a:endParaRPr>
          </a:p>
          <a:p>
            <a:r>
              <a:rPr lang="en-US" dirty="0">
                <a:solidFill>
                  <a:schemeClr val="bg1"/>
                </a:solidFill>
                <a:latin typeface="Gill Sans MT" panose="020B0502020104020203" pitchFamily="34" charset="0"/>
              </a:rPr>
              <a:t>NLP Demo – </a:t>
            </a:r>
            <a:r>
              <a:rPr lang="en-US" u="sng" dirty="0">
                <a:solidFill>
                  <a:schemeClr val="bg1"/>
                </a:solidFill>
                <a:latin typeface="Gill Sans MT" panose="020B0502020104020203" pitchFamily="34" charset="0"/>
              </a:rPr>
              <a:t>Neural</a:t>
            </a:r>
            <a:r>
              <a:rPr lang="en-US" u="sng" dirty="0">
                <a:solidFill>
                  <a:schemeClr val="bg1"/>
                </a:solidFill>
                <a:latin typeface="Gill Sans MT" panose="020B0502020104020203" pitchFamily="34" charset="0"/>
                <a:hlinkClick r:id="rId6" action="ppaction://hlinkfile">
                  <a:extLst>
                    <a:ext uri="{A12FA001-AC4F-418D-AE19-62706E023703}">
                      <ahyp:hlinkClr xmlns:ahyp="http://schemas.microsoft.com/office/drawing/2018/hyperlinkcolor" val="tx"/>
                    </a:ext>
                  </a:extLst>
                </a:hlinkClick>
              </a:rPr>
              <a:t> </a:t>
            </a:r>
            <a:r>
              <a:rPr lang="en-US" dirty="0">
                <a:solidFill>
                  <a:schemeClr val="bg1"/>
                </a:solidFill>
                <a:latin typeface="Gill Sans MT" panose="020B0502020104020203" pitchFamily="34" charset="0"/>
                <a:hlinkClick r:id="rId6" action="ppaction://hlinkfile">
                  <a:extLst>
                    <a:ext uri="{A12FA001-AC4F-418D-AE19-62706E023703}">
                      <ahyp:hlinkClr xmlns:ahyp="http://schemas.microsoft.com/office/drawing/2018/hyperlinkcolor" val="tx"/>
                    </a:ext>
                  </a:extLst>
                </a:hlinkClick>
              </a:rPr>
              <a:t>Text to Speech / Neural Deep AI</a:t>
            </a:r>
            <a:endParaRPr lang="en-US" dirty="0">
              <a:solidFill>
                <a:schemeClr val="bg1"/>
              </a:solidFill>
              <a:latin typeface="Gill Sans MT" panose="020B0502020104020203" pitchFamily="34" charset="0"/>
            </a:endParaRPr>
          </a:p>
        </p:txBody>
      </p:sp>
      <p:pic>
        <p:nvPicPr>
          <p:cNvPr id="5" name="Picture 4">
            <a:extLst>
              <a:ext uri="{FF2B5EF4-FFF2-40B4-BE49-F238E27FC236}">
                <a16:creationId xmlns:a16="http://schemas.microsoft.com/office/drawing/2014/main" id="{43B3AF6A-C87C-4D9E-9CD9-A23786A013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2547927" y="3918125"/>
            <a:ext cx="5190126" cy="1143260"/>
          </a:xfrm>
          <a:prstGeom prst="rect">
            <a:avLst/>
          </a:prstGeom>
        </p:spPr>
      </p:pic>
      <mc:AlternateContent xmlns:mc="http://schemas.openxmlformats.org/markup-compatibility/2006" xmlns:p14="http://schemas.microsoft.com/office/powerpoint/2010/main">
        <mc:Choice Requires="p14">
          <p:contentPart p14:bwMode="auto" r:id="rId8">
            <p14:nvContentPartPr>
              <p14:cNvPr id="2" name="Ink 1">
                <a:extLst>
                  <a:ext uri="{FF2B5EF4-FFF2-40B4-BE49-F238E27FC236}">
                    <a16:creationId xmlns:a16="http://schemas.microsoft.com/office/drawing/2014/main" id="{731B7E34-16D8-4924-94CB-45494D5A9839}"/>
                  </a:ext>
                </a:extLst>
              </p14:cNvPr>
              <p14:cNvContentPartPr/>
              <p14:nvPr/>
            </p14:nvContentPartPr>
            <p14:xfrm>
              <a:off x="5200200" y="2107800"/>
              <a:ext cx="2528640" cy="347040"/>
            </p14:xfrm>
          </p:contentPart>
        </mc:Choice>
        <mc:Fallback xmlns="">
          <p:pic>
            <p:nvPicPr>
              <p:cNvPr id="2" name="Ink 1">
                <a:extLst>
                  <a:ext uri="{FF2B5EF4-FFF2-40B4-BE49-F238E27FC236}">
                    <a16:creationId xmlns:a16="http://schemas.microsoft.com/office/drawing/2014/main" id="{731B7E34-16D8-4924-94CB-45494D5A9839}"/>
                  </a:ext>
                </a:extLst>
              </p:cNvPr>
              <p:cNvPicPr/>
              <p:nvPr/>
            </p:nvPicPr>
            <p:blipFill>
              <a:blip r:embed="rId11"/>
              <a:stretch>
                <a:fillRect/>
              </a:stretch>
            </p:blipFill>
            <p:spPr>
              <a:xfrm>
                <a:off x="5190840" y="2098440"/>
                <a:ext cx="2547360" cy="365760"/>
              </a:xfrm>
              <a:prstGeom prst="rect">
                <a:avLst/>
              </a:prstGeom>
            </p:spPr>
          </p:pic>
        </mc:Fallback>
      </mc:AlternateContent>
      <p:sp>
        <p:nvSpPr>
          <p:cNvPr id="3" name="Slide Number Placeholder 2">
            <a:extLst>
              <a:ext uri="{FF2B5EF4-FFF2-40B4-BE49-F238E27FC236}">
                <a16:creationId xmlns:a16="http://schemas.microsoft.com/office/drawing/2014/main" id="{5FB13083-41C9-467C-BC85-2E40ACCEA01F}"/>
              </a:ext>
            </a:extLst>
          </p:cNvPr>
          <p:cNvSpPr>
            <a:spLocks noGrp="1"/>
          </p:cNvSpPr>
          <p:nvPr>
            <p:ph type="sldNum" sz="quarter" idx="12"/>
          </p:nvPr>
        </p:nvSpPr>
        <p:spPr/>
        <p:txBody>
          <a:bodyPr/>
          <a:lstStyle/>
          <a:p>
            <a:fld id="{C4A4B40F-07D9-4AE2-81D0-49EF3B6E3267}" type="slidenum">
              <a:rPr lang="en-US" smtClean="0"/>
              <a:t>30</a:t>
            </a:fld>
            <a:endParaRPr lang="en-US"/>
          </a:p>
        </p:txBody>
      </p:sp>
    </p:spTree>
    <p:extLst>
      <p:ext uri="{BB962C8B-B14F-4D97-AF65-F5344CB8AC3E}">
        <p14:creationId xmlns:p14="http://schemas.microsoft.com/office/powerpoint/2010/main" val="3230089042"/>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4C944E-75D7-405A-AD71-CFBE4E206360}"/>
              </a:ext>
            </a:extLst>
          </p:cNvPr>
          <p:cNvPicPr>
            <a:picLocks noChangeAspect="1"/>
          </p:cNvPicPr>
          <p:nvPr/>
        </p:nvPicPr>
        <p:blipFill>
          <a:blip r:embed="rId5">
            <a:duotone>
              <a:prstClr val="black"/>
              <a:srgbClr val="33F7FA">
                <a:tint val="45000"/>
                <a:satMod val="400000"/>
              </a:srgbClr>
            </a:duotone>
            <a:extLst>
              <a:ext uri="{28A0092B-C50C-407E-A947-70E740481C1C}">
                <a14:useLocalDpi xmlns:a14="http://schemas.microsoft.com/office/drawing/2010/main" val="0"/>
              </a:ext>
            </a:extLst>
          </a:blip>
          <a:stretch>
            <a:fillRect/>
          </a:stretch>
        </p:blipFill>
        <p:spPr>
          <a:xfrm>
            <a:off x="4363253" y="143180"/>
            <a:ext cx="3931379" cy="954817"/>
          </a:xfrm>
          <a:prstGeom prst="rect">
            <a:avLst/>
          </a:prstGeom>
        </p:spPr>
      </p:pic>
      <p:sp>
        <p:nvSpPr>
          <p:cNvPr id="5" name="Title 1">
            <a:extLst>
              <a:ext uri="{FF2B5EF4-FFF2-40B4-BE49-F238E27FC236}">
                <a16:creationId xmlns:a16="http://schemas.microsoft.com/office/drawing/2014/main" id="{2AB308FA-FE1A-4272-80FF-A1F4BEBC5FCB}"/>
              </a:ext>
            </a:extLst>
          </p:cNvPr>
          <p:cNvSpPr txBox="1">
            <a:spLocks/>
          </p:cNvSpPr>
          <p:nvPr/>
        </p:nvSpPr>
        <p:spPr>
          <a:xfrm>
            <a:off x="4682370" y="243307"/>
            <a:ext cx="2038470" cy="615553"/>
          </a:xfrm>
          <a:prstGeom prst="rect">
            <a:avLst/>
          </a:prstGeom>
        </p:spPr>
        <p:txBody>
          <a:bodyPr wrap="square">
            <a:spAutoFit/>
          </a:bodyPr>
          <a:lstStyle>
            <a:defPPr>
              <a:defRPr lang="en-US"/>
            </a:defPPr>
            <a:lvl1pPr marR="0" lvl="0" indent="0" fontAlgn="auto">
              <a:lnSpc>
                <a:spcPct val="100000"/>
              </a:lnSpc>
              <a:spcBef>
                <a:spcPts val="0"/>
              </a:spcBef>
              <a:spcAft>
                <a:spcPts val="0"/>
              </a:spcAft>
              <a:buClrTx/>
              <a:buSzTx/>
              <a:buFontTx/>
              <a:buNone/>
              <a:tabLst/>
              <a:defRPr kumimoji="0" sz="2800" b="1" i="0" u="none" strike="noStrike" cap="none" spc="0" normalizeH="0" baseline="0">
                <a:ln>
                  <a:noFill/>
                </a:ln>
                <a:solidFill>
                  <a:srgbClr val="33F7FA"/>
                </a:solidFill>
                <a:effectLst/>
                <a:uLnTx/>
                <a:uFillTx/>
                <a:latin typeface="Agency FB" panose="020B0503020202020204" pitchFamily="34" charset="0"/>
              </a:defRPr>
            </a:lvl1pPr>
          </a:lstStyle>
          <a:p>
            <a:r>
              <a:rPr lang="en-IN" sz="3400" dirty="0"/>
              <a:t>References</a:t>
            </a:r>
            <a:endParaRPr lang="en-US" sz="3400" dirty="0"/>
          </a:p>
        </p:txBody>
      </p:sp>
      <p:pic>
        <p:nvPicPr>
          <p:cNvPr id="6" name="Picture 5">
            <a:extLst>
              <a:ext uri="{FF2B5EF4-FFF2-40B4-BE49-F238E27FC236}">
                <a16:creationId xmlns:a16="http://schemas.microsoft.com/office/drawing/2014/main" id="{A95E1022-8487-45B2-A760-AF4843BB44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2547927" y="3918125"/>
            <a:ext cx="5190126" cy="1143260"/>
          </a:xfrm>
          <a:prstGeom prst="rect">
            <a:avLst/>
          </a:prstGeom>
        </p:spPr>
      </p:pic>
      <p:sp>
        <p:nvSpPr>
          <p:cNvPr id="3" name="Slide Number Placeholder 2">
            <a:extLst>
              <a:ext uri="{FF2B5EF4-FFF2-40B4-BE49-F238E27FC236}">
                <a16:creationId xmlns:a16="http://schemas.microsoft.com/office/drawing/2014/main" id="{93253E6F-9066-4755-A118-A3C5B3E5DB0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A4B40F-07D9-4AE2-81D0-49EF3B6E326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D5690E5A-5579-40C8-A102-A91B3A126B0C}"/>
              </a:ext>
            </a:extLst>
          </p:cNvPr>
          <p:cNvSpPr txBox="1"/>
          <p:nvPr/>
        </p:nvSpPr>
        <p:spPr>
          <a:xfrm>
            <a:off x="377190" y="1758196"/>
            <a:ext cx="11304270" cy="4647426"/>
          </a:xfrm>
          <a:prstGeom prst="rect">
            <a:avLst/>
          </a:prstGeom>
          <a:noFill/>
        </p:spPr>
        <p:txBody>
          <a:bodyPr wrap="square">
            <a:spAutoFit/>
          </a:bodyPr>
          <a:lstStyle>
            <a:defPPr>
              <a:defRPr lang="en-US"/>
            </a:defPPr>
            <a:lvl1pPr algn="just">
              <a:defRPr sz="2400">
                <a:solidFill>
                  <a:schemeClr val="bg1"/>
                </a:solidFill>
                <a:latin typeface="Calibri" panose="020F0502020204030204" pitchFamily="34" charset="0"/>
              </a:defRPr>
            </a:lvl1pPr>
          </a:lstStyle>
          <a:p>
            <a:r>
              <a:rPr lang="en-IN" dirty="0"/>
              <a:t>•Below are a few recommended books that you can refer to:</a:t>
            </a:r>
          </a:p>
          <a:p>
            <a:endParaRPr lang="en-IN" dirty="0"/>
          </a:p>
          <a:p>
            <a:pPr lvl="1"/>
            <a:r>
              <a:rPr lang="en-IN" sz="2200" dirty="0">
                <a:solidFill>
                  <a:schemeClr val="bg1"/>
                </a:solidFill>
              </a:rPr>
              <a:t>•Speech and Language Processing authored by Dan </a:t>
            </a:r>
            <a:r>
              <a:rPr lang="en-IN" sz="2200" dirty="0" err="1">
                <a:solidFill>
                  <a:schemeClr val="bg1"/>
                </a:solidFill>
              </a:rPr>
              <a:t>Jurafsky</a:t>
            </a:r>
            <a:r>
              <a:rPr lang="en-IN" sz="2200" dirty="0">
                <a:solidFill>
                  <a:schemeClr val="bg1"/>
                </a:solidFill>
              </a:rPr>
              <a:t> and James H Martin</a:t>
            </a:r>
          </a:p>
          <a:p>
            <a:pPr lvl="1"/>
            <a:r>
              <a:rPr lang="en-IN" sz="2200" dirty="0">
                <a:solidFill>
                  <a:schemeClr val="bg1"/>
                </a:solidFill>
              </a:rPr>
              <a:t>•Natural Language Processing with Python authored by Steven Bird, Ewan Klein and Edward </a:t>
            </a:r>
            <a:r>
              <a:rPr lang="en-IN" sz="2200" dirty="0" err="1">
                <a:solidFill>
                  <a:schemeClr val="bg1"/>
                </a:solidFill>
              </a:rPr>
              <a:t>Loper</a:t>
            </a:r>
            <a:r>
              <a:rPr lang="en-IN" sz="2200" dirty="0">
                <a:solidFill>
                  <a:schemeClr val="bg1"/>
                </a:solidFill>
              </a:rPr>
              <a:t>.</a:t>
            </a:r>
          </a:p>
          <a:p>
            <a:pPr lvl="1"/>
            <a:r>
              <a:rPr lang="en-IN" sz="2200" dirty="0">
                <a:solidFill>
                  <a:schemeClr val="bg1"/>
                </a:solidFill>
              </a:rPr>
              <a:t>•Foundations of Statistical Natural Language Processing authored by Christopher Manning and Hinrich </a:t>
            </a:r>
            <a:r>
              <a:rPr lang="en-IN" sz="2200" dirty="0" err="1">
                <a:solidFill>
                  <a:schemeClr val="bg1"/>
                </a:solidFill>
              </a:rPr>
              <a:t>Schutze</a:t>
            </a:r>
            <a:endParaRPr lang="en-IN" sz="2200" dirty="0">
              <a:solidFill>
                <a:schemeClr val="bg1"/>
              </a:solidFill>
            </a:endParaRPr>
          </a:p>
          <a:p>
            <a:endParaRPr lang="en-IN" dirty="0"/>
          </a:p>
          <a:p>
            <a:r>
              <a:rPr lang="en-IN" dirty="0"/>
              <a:t>•You could also refer to the online documentation of the following libraries/frameworks:</a:t>
            </a:r>
          </a:p>
          <a:p>
            <a:endParaRPr lang="en-IN" dirty="0"/>
          </a:p>
          <a:p>
            <a:pPr lvl="1"/>
            <a:r>
              <a:rPr lang="en-IN" sz="2200" dirty="0">
                <a:solidFill>
                  <a:schemeClr val="bg1"/>
                </a:solidFill>
              </a:rPr>
              <a:t>•NLTK (Natural Language </a:t>
            </a:r>
            <a:r>
              <a:rPr lang="en-IN" sz="2200" dirty="0" err="1">
                <a:solidFill>
                  <a:schemeClr val="bg1"/>
                </a:solidFill>
              </a:rPr>
              <a:t>ToolKit</a:t>
            </a:r>
            <a:r>
              <a:rPr lang="en-IN" sz="2200" dirty="0">
                <a:solidFill>
                  <a:schemeClr val="bg1"/>
                </a:solidFill>
              </a:rPr>
              <a:t>)</a:t>
            </a:r>
          </a:p>
          <a:p>
            <a:pPr lvl="1"/>
            <a:r>
              <a:rPr lang="en-IN" sz="2200" dirty="0">
                <a:solidFill>
                  <a:schemeClr val="bg1"/>
                </a:solidFill>
              </a:rPr>
              <a:t>•</a:t>
            </a:r>
            <a:r>
              <a:rPr lang="en-IN" sz="2200" dirty="0" err="1">
                <a:solidFill>
                  <a:schemeClr val="bg1"/>
                </a:solidFill>
              </a:rPr>
              <a:t>spaCy</a:t>
            </a:r>
            <a:endParaRPr lang="en-IN" sz="2200" dirty="0">
              <a:solidFill>
                <a:schemeClr val="bg1"/>
              </a:solidFill>
            </a:endParaRPr>
          </a:p>
          <a:p>
            <a:pPr lvl="1"/>
            <a:r>
              <a:rPr lang="en-IN" sz="2200" dirty="0">
                <a:solidFill>
                  <a:schemeClr val="bg1"/>
                </a:solidFill>
              </a:rPr>
              <a:t>•</a:t>
            </a:r>
            <a:r>
              <a:rPr lang="en-IN" sz="2200" dirty="0" err="1">
                <a:solidFill>
                  <a:schemeClr val="bg1"/>
                </a:solidFill>
              </a:rPr>
              <a:t>StanfordNLP</a:t>
            </a:r>
            <a:endParaRPr lang="en-IN" sz="2200" dirty="0">
              <a:solidFill>
                <a:schemeClr val="bg1"/>
              </a:solidFill>
            </a:endParaRPr>
          </a:p>
        </p:txBody>
      </p:sp>
    </p:spTree>
    <p:extLst>
      <p:ext uri="{BB962C8B-B14F-4D97-AF65-F5344CB8AC3E}">
        <p14:creationId xmlns:p14="http://schemas.microsoft.com/office/powerpoint/2010/main" val="1003944837"/>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1" name="Rectangle 20"/>
          <p:cNvSpPr/>
          <p:nvPr/>
        </p:nvSpPr>
        <p:spPr>
          <a:xfrm>
            <a:off x="367761" y="774267"/>
            <a:ext cx="10737773" cy="255454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Agency FB" panose="020B05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Agency FB" panose="020B05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Agency FB" panose="020B05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Agency FB" panose="020B05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Agency FB" panose="020B05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Agency FB" panose="020B05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Agency FB" panose="020B05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Agency FB" panose="020B0503020202020204" pitchFamily="34" charset="0"/>
              <a:ea typeface="+mn-ea"/>
              <a:cs typeface="+mn-cs"/>
            </a:endParaRPr>
          </a:p>
        </p:txBody>
      </p:sp>
      <p:sp>
        <p:nvSpPr>
          <p:cNvPr id="2" name="Rectangle 1"/>
          <p:cNvSpPr/>
          <p:nvPr/>
        </p:nvSpPr>
        <p:spPr>
          <a:xfrm>
            <a:off x="2964425" y="1533833"/>
            <a:ext cx="8141109" cy="410005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45173" y="1828800"/>
            <a:ext cx="3116523" cy="3510115"/>
          </a:xfrm>
          <a:prstGeom prst="rect">
            <a:avLst/>
          </a:prstGeom>
        </p:spPr>
      </p:pic>
      <p:sp>
        <p:nvSpPr>
          <p:cNvPr id="3" name="TextBox 2"/>
          <p:cNvSpPr txBox="1"/>
          <p:nvPr/>
        </p:nvSpPr>
        <p:spPr>
          <a:xfrm>
            <a:off x="4106371" y="2652833"/>
            <a:ext cx="5751871"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gency FB" panose="020B0503020202020204" pitchFamily="34" charset="0"/>
                <a:ea typeface="+mn-ea"/>
                <a:cs typeface="+mn-cs"/>
              </a:rPr>
              <a:t>THANK YOU</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54060" y="3888312"/>
            <a:ext cx="1897714" cy="1732695"/>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2547927" y="3918125"/>
            <a:ext cx="5190126" cy="114326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9527433" y="1617625"/>
            <a:ext cx="5190126" cy="1143260"/>
          </a:xfrm>
          <a:prstGeom prst="rect">
            <a:avLst/>
          </a:prstGeom>
        </p:spPr>
      </p:pic>
      <p:sp>
        <p:nvSpPr>
          <p:cNvPr id="5" name="Slide Number Placeholder 4">
            <a:extLst>
              <a:ext uri="{FF2B5EF4-FFF2-40B4-BE49-F238E27FC236}">
                <a16:creationId xmlns:a16="http://schemas.microsoft.com/office/drawing/2014/main" id="{6BBD742E-9572-42F1-9B95-0C1FA889AD9F}"/>
              </a:ext>
            </a:extLst>
          </p:cNvPr>
          <p:cNvSpPr>
            <a:spLocks noGrp="1"/>
          </p:cNvSpPr>
          <p:nvPr>
            <p:ph type="sldNum" sz="quarter" idx="12"/>
          </p:nvPr>
        </p:nvSpPr>
        <p:spPr/>
        <p:txBody>
          <a:bodyPr/>
          <a:lstStyle/>
          <a:p>
            <a:fld id="{C4A4B40F-07D9-4AE2-81D0-49EF3B6E3267}" type="slidenum">
              <a:rPr lang="en-US" smtClean="0"/>
              <a:t>32</a:t>
            </a:fld>
            <a:endParaRPr lang="en-US"/>
          </a:p>
        </p:txBody>
      </p:sp>
    </p:spTree>
    <p:extLst>
      <p:ext uri="{BB962C8B-B14F-4D97-AF65-F5344CB8AC3E}">
        <p14:creationId xmlns:p14="http://schemas.microsoft.com/office/powerpoint/2010/main" val="3400512115"/>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294C944E-75D7-405A-AD71-CFBE4E206360}"/>
              </a:ext>
            </a:extLst>
          </p:cNvPr>
          <p:cNvPicPr>
            <a:picLocks noChangeAspect="1"/>
          </p:cNvPicPr>
          <p:nvPr/>
        </p:nvPicPr>
        <p:blipFill>
          <a:blip r:embed="rId5">
            <a:duotone>
              <a:prstClr val="black"/>
              <a:srgbClr val="33F7FA">
                <a:tint val="45000"/>
                <a:satMod val="400000"/>
              </a:srgbClr>
            </a:duotone>
            <a:extLst>
              <a:ext uri="{28A0092B-C50C-407E-A947-70E740481C1C}">
                <a14:useLocalDpi xmlns:a14="http://schemas.microsoft.com/office/drawing/2010/main" val="0"/>
              </a:ext>
            </a:extLst>
          </a:blip>
          <a:stretch>
            <a:fillRect/>
          </a:stretch>
        </p:blipFill>
        <p:spPr>
          <a:xfrm>
            <a:off x="3252093" y="201469"/>
            <a:ext cx="6377732" cy="954817"/>
          </a:xfrm>
          <a:prstGeom prst="rect">
            <a:avLst/>
          </a:prstGeom>
        </p:spPr>
      </p:pic>
      <p:sp>
        <p:nvSpPr>
          <p:cNvPr id="26" name="Title 1">
            <a:extLst>
              <a:ext uri="{FF2B5EF4-FFF2-40B4-BE49-F238E27FC236}">
                <a16:creationId xmlns:a16="http://schemas.microsoft.com/office/drawing/2014/main" id="{2AB308FA-FE1A-4272-80FF-A1F4BEBC5FCB}"/>
              </a:ext>
            </a:extLst>
          </p:cNvPr>
          <p:cNvSpPr txBox="1">
            <a:spLocks/>
          </p:cNvSpPr>
          <p:nvPr/>
        </p:nvSpPr>
        <p:spPr>
          <a:xfrm>
            <a:off x="3711337" y="361811"/>
            <a:ext cx="6190378" cy="584775"/>
          </a:xfrm>
          <a:prstGeom prst="rect">
            <a:avLst/>
          </a:prstGeom>
        </p:spPr>
        <p:txBody>
          <a:bodyPr wrap="square">
            <a:spAutoFit/>
          </a:bodyPr>
          <a:lstStyle>
            <a:defPPr>
              <a:defRPr lang="en-US"/>
            </a:defPPr>
            <a:lvl1pPr marR="0" lvl="0" indent="0" defTabSz="914400" fontAlgn="auto">
              <a:lnSpc>
                <a:spcPct val="100000"/>
              </a:lnSpc>
              <a:spcBef>
                <a:spcPts val="0"/>
              </a:spcBef>
              <a:spcAft>
                <a:spcPts val="0"/>
              </a:spcAft>
              <a:buClrTx/>
              <a:buSzTx/>
              <a:buFontTx/>
              <a:buNone/>
              <a:tabLst/>
              <a:defRPr kumimoji="0" sz="2800" b="1" i="0" u="none" strike="noStrike" cap="none" spc="0" normalizeH="0" baseline="0">
                <a:ln>
                  <a:noFill/>
                </a:ln>
                <a:solidFill>
                  <a:srgbClr val="33F7FA"/>
                </a:solidFill>
                <a:effectLst/>
                <a:uLnTx/>
                <a:uFillTx/>
                <a:latin typeface="Agency FB" panose="020B0503020202020204" pitchFamily="34" charset="0"/>
              </a:defRPr>
            </a:lvl1pPr>
          </a:lstStyle>
          <a:p>
            <a:pPr lvl="0">
              <a:defRPr/>
            </a:pPr>
            <a:r>
              <a:rPr lang="en-US" sz="3200" dirty="0">
                <a:latin typeface="Bell MT" panose="02020503060305020303" pitchFamily="18" charset="0"/>
              </a:rPr>
              <a:t>Infosys clients WITH NLP tools</a:t>
            </a:r>
            <a:endParaRPr lang="en-US" sz="3200" dirty="0"/>
          </a:p>
        </p:txBody>
      </p:sp>
      <p:sp>
        <p:nvSpPr>
          <p:cNvPr id="6" name="Oval 5">
            <a:extLst>
              <a:ext uri="{FF2B5EF4-FFF2-40B4-BE49-F238E27FC236}">
                <a16:creationId xmlns:a16="http://schemas.microsoft.com/office/drawing/2014/main" id="{66362C6E-AC37-4BA2-A72B-C3D41B7011DF}"/>
              </a:ext>
            </a:extLst>
          </p:cNvPr>
          <p:cNvSpPr/>
          <p:nvPr/>
        </p:nvSpPr>
        <p:spPr>
          <a:xfrm>
            <a:off x="4640579" y="3504497"/>
            <a:ext cx="3221491" cy="3152034"/>
          </a:xfrm>
          <a:prstGeom prst="ellipse">
            <a:avLst/>
          </a:prstGeom>
          <a:noFill/>
          <a:ln w="1270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09667ED-B206-49EF-8133-B4CA2CF03B8B}"/>
              </a:ext>
            </a:extLst>
          </p:cNvPr>
          <p:cNvSpPr/>
          <p:nvPr/>
        </p:nvSpPr>
        <p:spPr>
          <a:xfrm>
            <a:off x="5616181" y="2054557"/>
            <a:ext cx="3221492" cy="3139413"/>
          </a:xfrm>
          <a:prstGeom prst="ellipse">
            <a:avLst/>
          </a:prstGeom>
          <a:noFill/>
          <a:ln w="1270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6189354-5388-4885-977D-3407EA8DC03A}"/>
              </a:ext>
            </a:extLst>
          </p:cNvPr>
          <p:cNvSpPr txBox="1"/>
          <p:nvPr/>
        </p:nvSpPr>
        <p:spPr>
          <a:xfrm>
            <a:off x="4042313" y="3089733"/>
            <a:ext cx="1735706" cy="646331"/>
          </a:xfrm>
          <a:prstGeom prst="rect">
            <a:avLst/>
          </a:prstGeom>
          <a:noFill/>
        </p:spPr>
        <p:txBody>
          <a:bodyPr wrap="square" rtlCol="0">
            <a:spAutoFit/>
          </a:bodyPr>
          <a:lstStyle/>
          <a:p>
            <a:r>
              <a:rPr lang="en-US" dirty="0">
                <a:solidFill>
                  <a:schemeClr val="bg1"/>
                </a:solidFill>
                <a:latin typeface="Calibri" panose="020F0502020204030204" pitchFamily="34" charset="0"/>
              </a:rPr>
              <a:t>Computer Science</a:t>
            </a:r>
          </a:p>
        </p:txBody>
      </p:sp>
      <p:sp>
        <p:nvSpPr>
          <p:cNvPr id="9" name="TextBox 8">
            <a:extLst>
              <a:ext uri="{FF2B5EF4-FFF2-40B4-BE49-F238E27FC236}">
                <a16:creationId xmlns:a16="http://schemas.microsoft.com/office/drawing/2014/main" id="{A0152378-1B55-48FF-A127-C0FB3F67DC45}"/>
              </a:ext>
            </a:extLst>
          </p:cNvPr>
          <p:cNvSpPr txBox="1"/>
          <p:nvPr/>
        </p:nvSpPr>
        <p:spPr>
          <a:xfrm>
            <a:off x="7050186" y="3104387"/>
            <a:ext cx="463588" cy="400110"/>
          </a:xfrm>
          <a:prstGeom prst="rect">
            <a:avLst/>
          </a:prstGeom>
          <a:noFill/>
        </p:spPr>
        <p:txBody>
          <a:bodyPr wrap="none" rtlCol="0">
            <a:spAutoFit/>
          </a:bodyPr>
          <a:lstStyle/>
          <a:p>
            <a:r>
              <a:rPr lang="en-US" sz="2000" b="1" dirty="0">
                <a:solidFill>
                  <a:schemeClr val="bg1"/>
                </a:solidFill>
                <a:latin typeface="Bell MT" panose="02020503060305020303" pitchFamily="18" charset="0"/>
              </a:rPr>
              <a:t>AI</a:t>
            </a:r>
          </a:p>
        </p:txBody>
      </p:sp>
      <p:sp>
        <p:nvSpPr>
          <p:cNvPr id="10" name="TextBox 9">
            <a:extLst>
              <a:ext uri="{FF2B5EF4-FFF2-40B4-BE49-F238E27FC236}">
                <a16:creationId xmlns:a16="http://schemas.microsoft.com/office/drawing/2014/main" id="{2F54C5E4-CCD7-4444-9F42-C6DA4A16F8FB}"/>
              </a:ext>
            </a:extLst>
          </p:cNvPr>
          <p:cNvSpPr txBox="1"/>
          <p:nvPr/>
        </p:nvSpPr>
        <p:spPr>
          <a:xfrm>
            <a:off x="5547367" y="5483078"/>
            <a:ext cx="1630446" cy="646331"/>
          </a:xfrm>
          <a:prstGeom prst="rect">
            <a:avLst/>
          </a:prstGeom>
          <a:noFill/>
        </p:spPr>
        <p:txBody>
          <a:bodyPr wrap="none" rtlCol="0">
            <a:spAutoFit/>
          </a:bodyPr>
          <a:lstStyle/>
          <a:p>
            <a:pPr algn="ctr"/>
            <a:r>
              <a:rPr lang="en-IN" sz="1800" b="0" i="0" u="none" strike="noStrike" baseline="0" dirty="0">
                <a:solidFill>
                  <a:schemeClr val="bg1"/>
                </a:solidFill>
                <a:latin typeface="Calibri" panose="020F0502020204030204" pitchFamily="34" charset="0"/>
              </a:rPr>
              <a:t>Computational </a:t>
            </a:r>
          </a:p>
          <a:p>
            <a:pPr algn="ctr"/>
            <a:r>
              <a:rPr lang="en-IN" sz="1800" b="0" i="0" u="none" strike="noStrike" baseline="0" dirty="0">
                <a:solidFill>
                  <a:schemeClr val="bg1"/>
                </a:solidFill>
                <a:latin typeface="Calibri" panose="020F0502020204030204" pitchFamily="34" charset="0"/>
              </a:rPr>
              <a:t>Linguistics</a:t>
            </a:r>
            <a:endParaRPr lang="en-US" sz="2000" b="1" dirty="0">
              <a:solidFill>
                <a:schemeClr val="bg1"/>
              </a:solidFill>
              <a:latin typeface="Bell MT" panose="02020503060305020303" pitchFamily="18" charset="0"/>
            </a:endParaRPr>
          </a:p>
        </p:txBody>
      </p:sp>
      <p:pic>
        <p:nvPicPr>
          <p:cNvPr id="11" name="Picture 10">
            <a:extLst>
              <a:ext uri="{FF2B5EF4-FFF2-40B4-BE49-F238E27FC236}">
                <a16:creationId xmlns:a16="http://schemas.microsoft.com/office/drawing/2014/main" id="{6FC177C1-218A-47B8-BD12-B7BBC20A8B03}"/>
              </a:ext>
            </a:extLst>
          </p:cNvPr>
          <p:cNvPicPr>
            <a:picLocks noChangeAspect="1"/>
          </p:cNvPicPr>
          <p:nvPr/>
        </p:nvPicPr>
        <p:blipFill>
          <a:blip r:embed="rId6"/>
          <a:stretch>
            <a:fillRect/>
          </a:stretch>
        </p:blipFill>
        <p:spPr>
          <a:xfrm>
            <a:off x="5469472" y="1269809"/>
            <a:ext cx="1337054" cy="603677"/>
          </a:xfrm>
          <a:prstGeom prst="rect">
            <a:avLst/>
          </a:prstGeom>
        </p:spPr>
      </p:pic>
      <p:pic>
        <p:nvPicPr>
          <p:cNvPr id="12" name="Picture 11">
            <a:extLst>
              <a:ext uri="{FF2B5EF4-FFF2-40B4-BE49-F238E27FC236}">
                <a16:creationId xmlns:a16="http://schemas.microsoft.com/office/drawing/2014/main" id="{B46C8895-5E51-49E8-BE6B-5253B03F9B60}"/>
              </a:ext>
            </a:extLst>
          </p:cNvPr>
          <p:cNvPicPr>
            <a:picLocks noChangeAspect="1"/>
          </p:cNvPicPr>
          <p:nvPr/>
        </p:nvPicPr>
        <p:blipFill>
          <a:blip r:embed="rId7"/>
          <a:stretch>
            <a:fillRect/>
          </a:stretch>
        </p:blipFill>
        <p:spPr>
          <a:xfrm>
            <a:off x="9482744" y="2590806"/>
            <a:ext cx="1483846" cy="626131"/>
          </a:xfrm>
          <a:prstGeom prst="rect">
            <a:avLst/>
          </a:prstGeom>
        </p:spPr>
      </p:pic>
      <p:pic>
        <p:nvPicPr>
          <p:cNvPr id="13" name="Picture 12">
            <a:extLst>
              <a:ext uri="{FF2B5EF4-FFF2-40B4-BE49-F238E27FC236}">
                <a16:creationId xmlns:a16="http://schemas.microsoft.com/office/drawing/2014/main" id="{92188A7B-ED30-4DBD-B777-072555F23690}"/>
              </a:ext>
            </a:extLst>
          </p:cNvPr>
          <p:cNvPicPr>
            <a:picLocks noChangeAspect="1"/>
          </p:cNvPicPr>
          <p:nvPr/>
        </p:nvPicPr>
        <p:blipFill>
          <a:blip r:embed="rId8"/>
          <a:stretch>
            <a:fillRect/>
          </a:stretch>
        </p:blipFill>
        <p:spPr>
          <a:xfrm>
            <a:off x="1326985" y="4154569"/>
            <a:ext cx="1349393" cy="693208"/>
          </a:xfrm>
          <a:prstGeom prst="rect">
            <a:avLst/>
          </a:prstGeom>
        </p:spPr>
      </p:pic>
      <p:pic>
        <p:nvPicPr>
          <p:cNvPr id="14" name="Picture 13">
            <a:extLst>
              <a:ext uri="{FF2B5EF4-FFF2-40B4-BE49-F238E27FC236}">
                <a16:creationId xmlns:a16="http://schemas.microsoft.com/office/drawing/2014/main" id="{7D2EB7FB-0416-468B-B6E1-DC28FED86DCE}"/>
              </a:ext>
            </a:extLst>
          </p:cNvPr>
          <p:cNvPicPr>
            <a:picLocks noChangeAspect="1"/>
          </p:cNvPicPr>
          <p:nvPr/>
        </p:nvPicPr>
        <p:blipFill>
          <a:blip r:embed="rId9"/>
          <a:stretch>
            <a:fillRect/>
          </a:stretch>
        </p:blipFill>
        <p:spPr>
          <a:xfrm>
            <a:off x="3066749" y="1537915"/>
            <a:ext cx="580461" cy="727722"/>
          </a:xfrm>
          <a:prstGeom prst="rect">
            <a:avLst/>
          </a:prstGeom>
        </p:spPr>
      </p:pic>
      <p:pic>
        <p:nvPicPr>
          <p:cNvPr id="15" name="Picture 14">
            <a:extLst>
              <a:ext uri="{FF2B5EF4-FFF2-40B4-BE49-F238E27FC236}">
                <a16:creationId xmlns:a16="http://schemas.microsoft.com/office/drawing/2014/main" id="{22AB5493-9E19-4E53-8F15-01806F322023}"/>
              </a:ext>
            </a:extLst>
          </p:cNvPr>
          <p:cNvPicPr>
            <a:picLocks noChangeAspect="1"/>
          </p:cNvPicPr>
          <p:nvPr/>
        </p:nvPicPr>
        <p:blipFill>
          <a:blip r:embed="rId10"/>
          <a:stretch>
            <a:fillRect/>
          </a:stretch>
        </p:blipFill>
        <p:spPr>
          <a:xfrm>
            <a:off x="8781186" y="1537915"/>
            <a:ext cx="1086907" cy="516642"/>
          </a:xfrm>
          <a:prstGeom prst="rect">
            <a:avLst/>
          </a:prstGeom>
        </p:spPr>
      </p:pic>
      <p:pic>
        <p:nvPicPr>
          <p:cNvPr id="16" name="Picture 15">
            <a:extLst>
              <a:ext uri="{FF2B5EF4-FFF2-40B4-BE49-F238E27FC236}">
                <a16:creationId xmlns:a16="http://schemas.microsoft.com/office/drawing/2014/main" id="{A8C5F427-C537-4B08-9019-252923F7C866}"/>
              </a:ext>
            </a:extLst>
          </p:cNvPr>
          <p:cNvPicPr>
            <a:picLocks noChangeAspect="1"/>
          </p:cNvPicPr>
          <p:nvPr/>
        </p:nvPicPr>
        <p:blipFill>
          <a:blip r:embed="rId11"/>
          <a:stretch>
            <a:fillRect/>
          </a:stretch>
        </p:blipFill>
        <p:spPr>
          <a:xfrm>
            <a:off x="1326985" y="2590806"/>
            <a:ext cx="1078706" cy="626131"/>
          </a:xfrm>
          <a:prstGeom prst="rect">
            <a:avLst/>
          </a:prstGeom>
        </p:spPr>
      </p:pic>
      <p:pic>
        <p:nvPicPr>
          <p:cNvPr id="17" name="Picture 16">
            <a:extLst>
              <a:ext uri="{FF2B5EF4-FFF2-40B4-BE49-F238E27FC236}">
                <a16:creationId xmlns:a16="http://schemas.microsoft.com/office/drawing/2014/main" id="{CAC7D390-41C6-47FD-BABA-3597489757A4}"/>
              </a:ext>
            </a:extLst>
          </p:cNvPr>
          <p:cNvPicPr>
            <a:picLocks noChangeAspect="1"/>
          </p:cNvPicPr>
          <p:nvPr/>
        </p:nvPicPr>
        <p:blipFill>
          <a:blip r:embed="rId12"/>
          <a:stretch>
            <a:fillRect/>
          </a:stretch>
        </p:blipFill>
        <p:spPr>
          <a:xfrm>
            <a:off x="9273402" y="4154568"/>
            <a:ext cx="1402246" cy="694529"/>
          </a:xfrm>
          <a:prstGeom prst="rect">
            <a:avLst/>
          </a:prstGeom>
        </p:spPr>
      </p:pic>
      <p:pic>
        <p:nvPicPr>
          <p:cNvPr id="18" name="Picture 17">
            <a:extLst>
              <a:ext uri="{FF2B5EF4-FFF2-40B4-BE49-F238E27FC236}">
                <a16:creationId xmlns:a16="http://schemas.microsoft.com/office/drawing/2014/main" id="{08BF57BD-51D1-4822-A1EE-153A3A25EDC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6200000">
            <a:off x="-2547927" y="3918125"/>
            <a:ext cx="5190126" cy="1143260"/>
          </a:xfrm>
          <a:prstGeom prst="rect">
            <a:avLst/>
          </a:prstGeom>
        </p:spPr>
      </p:pic>
      <p:sp>
        <p:nvSpPr>
          <p:cNvPr id="2" name="Slide Number Placeholder 1">
            <a:extLst>
              <a:ext uri="{FF2B5EF4-FFF2-40B4-BE49-F238E27FC236}">
                <a16:creationId xmlns:a16="http://schemas.microsoft.com/office/drawing/2014/main" id="{7F5DF1BB-F2CB-4CB0-BB68-E937F57B60C6}"/>
              </a:ext>
            </a:extLst>
          </p:cNvPr>
          <p:cNvSpPr>
            <a:spLocks noGrp="1"/>
          </p:cNvSpPr>
          <p:nvPr>
            <p:ph type="sldNum" sz="quarter" idx="12"/>
          </p:nvPr>
        </p:nvSpPr>
        <p:spPr/>
        <p:txBody>
          <a:bodyPr/>
          <a:lstStyle/>
          <a:p>
            <a:fld id="{C4A4B40F-07D9-4AE2-81D0-49EF3B6E3267}" type="slidenum">
              <a:rPr lang="en-US" smtClean="0"/>
              <a:t>4</a:t>
            </a:fld>
            <a:endParaRPr lang="en-US" dirty="0"/>
          </a:p>
        </p:txBody>
      </p:sp>
      <p:sp>
        <p:nvSpPr>
          <p:cNvPr id="19" name="Oval 18">
            <a:extLst>
              <a:ext uri="{FF2B5EF4-FFF2-40B4-BE49-F238E27FC236}">
                <a16:creationId xmlns:a16="http://schemas.microsoft.com/office/drawing/2014/main" id="{976ED65B-9C3D-409B-B64B-7CDFD3A3E6CD}"/>
              </a:ext>
            </a:extLst>
          </p:cNvPr>
          <p:cNvSpPr/>
          <p:nvPr/>
        </p:nvSpPr>
        <p:spPr>
          <a:xfrm>
            <a:off x="3353574" y="2054557"/>
            <a:ext cx="3452952" cy="3195862"/>
          </a:xfrm>
          <a:prstGeom prst="ellipse">
            <a:avLst/>
          </a:prstGeom>
          <a:noFill/>
          <a:ln w="1270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A80DB2BC-39FB-4714-AAC8-AC5C09026689}"/>
              </a:ext>
            </a:extLst>
          </p:cNvPr>
          <p:cNvSpPr txBox="1"/>
          <p:nvPr/>
        </p:nvSpPr>
        <p:spPr>
          <a:xfrm>
            <a:off x="5956716" y="3862577"/>
            <a:ext cx="705642" cy="400110"/>
          </a:xfrm>
          <a:prstGeom prst="rect">
            <a:avLst/>
          </a:prstGeom>
          <a:noFill/>
        </p:spPr>
        <p:txBody>
          <a:bodyPr wrap="none" rtlCol="0">
            <a:spAutoFit/>
          </a:bodyPr>
          <a:lstStyle/>
          <a:p>
            <a:r>
              <a:rPr lang="en-US" sz="2000" b="1" dirty="0">
                <a:solidFill>
                  <a:schemeClr val="bg1"/>
                </a:solidFill>
                <a:latin typeface="Bell MT" panose="02020503060305020303" pitchFamily="18" charset="0"/>
              </a:rPr>
              <a:t>NLP</a:t>
            </a:r>
          </a:p>
        </p:txBody>
      </p:sp>
    </p:spTree>
    <p:extLst>
      <p:ext uri="{BB962C8B-B14F-4D97-AF65-F5344CB8AC3E}">
        <p14:creationId xmlns:p14="http://schemas.microsoft.com/office/powerpoint/2010/main" val="1465070841"/>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4C944E-75D7-405A-AD71-CFBE4E206360}"/>
              </a:ext>
            </a:extLst>
          </p:cNvPr>
          <p:cNvPicPr>
            <a:picLocks noChangeAspect="1"/>
          </p:cNvPicPr>
          <p:nvPr/>
        </p:nvPicPr>
        <p:blipFill>
          <a:blip r:embed="rId5">
            <a:duotone>
              <a:prstClr val="black"/>
              <a:srgbClr val="33F7FA">
                <a:tint val="45000"/>
                <a:satMod val="400000"/>
              </a:srgbClr>
            </a:duotone>
            <a:extLst>
              <a:ext uri="{28A0092B-C50C-407E-A947-70E740481C1C}">
                <a14:useLocalDpi xmlns:a14="http://schemas.microsoft.com/office/drawing/2010/main" val="0"/>
              </a:ext>
            </a:extLst>
          </a:blip>
          <a:stretch>
            <a:fillRect/>
          </a:stretch>
        </p:blipFill>
        <p:spPr>
          <a:xfrm>
            <a:off x="4363253" y="143180"/>
            <a:ext cx="3931379" cy="954817"/>
          </a:xfrm>
          <a:prstGeom prst="rect">
            <a:avLst/>
          </a:prstGeom>
        </p:spPr>
      </p:pic>
      <p:sp>
        <p:nvSpPr>
          <p:cNvPr id="5" name="Title 1">
            <a:extLst>
              <a:ext uri="{FF2B5EF4-FFF2-40B4-BE49-F238E27FC236}">
                <a16:creationId xmlns:a16="http://schemas.microsoft.com/office/drawing/2014/main" id="{2AB308FA-FE1A-4272-80FF-A1F4BEBC5FCB}"/>
              </a:ext>
            </a:extLst>
          </p:cNvPr>
          <p:cNvSpPr txBox="1">
            <a:spLocks/>
          </p:cNvSpPr>
          <p:nvPr/>
        </p:nvSpPr>
        <p:spPr>
          <a:xfrm>
            <a:off x="4616416" y="274928"/>
            <a:ext cx="3221016" cy="553998"/>
          </a:xfrm>
          <a:prstGeom prst="rect">
            <a:avLst/>
          </a:prstGeom>
        </p:spPr>
        <p:txBody>
          <a:bodyPr wrap="square">
            <a:spAutoFit/>
          </a:bodyPr>
          <a:lstStyle>
            <a:defPPr>
              <a:defRPr lang="en-US"/>
            </a:defPPr>
            <a:lvl1pPr marR="0" lvl="0" indent="0" defTabSz="914400" fontAlgn="auto">
              <a:lnSpc>
                <a:spcPct val="100000"/>
              </a:lnSpc>
              <a:spcBef>
                <a:spcPts val="0"/>
              </a:spcBef>
              <a:spcAft>
                <a:spcPts val="0"/>
              </a:spcAft>
              <a:buClrTx/>
              <a:buSzTx/>
              <a:buFontTx/>
              <a:buNone/>
              <a:tabLst/>
              <a:defRPr kumimoji="0" sz="2800" b="1" i="0" u="none" strike="noStrike" cap="none" spc="0" normalizeH="0" baseline="0">
                <a:ln>
                  <a:noFill/>
                </a:ln>
                <a:solidFill>
                  <a:srgbClr val="33F7FA"/>
                </a:solidFill>
                <a:effectLst/>
                <a:uLnTx/>
                <a:uFillTx/>
                <a:latin typeface="Agency FB" panose="020B0503020202020204" pitchFamily="34" charset="0"/>
              </a:defRPr>
            </a:lvl1pPr>
          </a:lstStyle>
          <a:p>
            <a:r>
              <a:rPr lang="en-IN" sz="3000" b="1" i="0" u="none" strike="noStrike" baseline="0" dirty="0">
                <a:latin typeface="Agency FB" panose="020B0503020202020204" pitchFamily="34" charset="0"/>
              </a:rPr>
              <a:t>Applications of NLP</a:t>
            </a:r>
            <a:endParaRPr kumimoji="0" lang="en-US" sz="3000" b="1" i="0" u="none" strike="noStrike" kern="1200" cap="none" spc="0" normalizeH="0" baseline="0" noProof="0" dirty="0">
              <a:ln>
                <a:noFill/>
              </a:ln>
              <a:solidFill>
                <a:srgbClr val="33F7FA"/>
              </a:solidFill>
              <a:effectLst/>
              <a:uLnTx/>
              <a:uFillTx/>
              <a:latin typeface="Agency FB" panose="020B0503020202020204" pitchFamily="34" charset="0"/>
              <a:ea typeface="+mn-ea"/>
              <a:cs typeface="+mn-cs"/>
            </a:endParaRPr>
          </a:p>
        </p:txBody>
      </p:sp>
      <p:sp>
        <p:nvSpPr>
          <p:cNvPr id="2" name="Rectangle 1">
            <a:extLst>
              <a:ext uri="{FF2B5EF4-FFF2-40B4-BE49-F238E27FC236}">
                <a16:creationId xmlns:a16="http://schemas.microsoft.com/office/drawing/2014/main" id="{A023975D-9D59-4919-BEED-834990251FBA}"/>
              </a:ext>
            </a:extLst>
          </p:cNvPr>
          <p:cNvSpPr/>
          <p:nvPr/>
        </p:nvSpPr>
        <p:spPr>
          <a:xfrm>
            <a:off x="838200" y="1893959"/>
            <a:ext cx="10782770" cy="3785652"/>
          </a:xfrm>
          <a:prstGeom prst="rect">
            <a:avLst/>
          </a:prstGeom>
        </p:spPr>
        <p:txBody>
          <a:bodyPr wrap="square">
            <a:spAutoFit/>
          </a:bodyPr>
          <a:lstStyle/>
          <a:p>
            <a:pPr marL="342900" indent="-342900">
              <a:buFont typeface="Arial" panose="020B0604020202020204" pitchFamily="34" charset="0"/>
              <a:buChar char="•"/>
            </a:pPr>
            <a:r>
              <a:rPr lang="en-IN" sz="2400" b="0" i="0" u="none" strike="noStrike" baseline="0" dirty="0">
                <a:solidFill>
                  <a:schemeClr val="bg1"/>
                </a:solidFill>
                <a:latin typeface="Calibri" panose="020F0502020204030204" pitchFamily="34" charset="0"/>
              </a:rPr>
              <a:t>Healthcare</a:t>
            </a:r>
          </a:p>
          <a:p>
            <a:r>
              <a:rPr lang="en-IN" sz="2400" b="0" i="0" u="none" strike="noStrike" baseline="0" dirty="0">
                <a:solidFill>
                  <a:schemeClr val="bg1"/>
                </a:solidFill>
                <a:latin typeface="Calibri" panose="020F0502020204030204" pitchFamily="34" charset="0"/>
              </a:rPr>
              <a:t>Chatbots like Molly, Eva, Ginger, </a:t>
            </a:r>
            <a:r>
              <a:rPr lang="en-IN" sz="2400" b="0" i="0" u="none" strike="noStrike" baseline="0" dirty="0" err="1">
                <a:solidFill>
                  <a:schemeClr val="bg1"/>
                </a:solidFill>
                <a:latin typeface="Calibri" panose="020F0502020204030204" pitchFamily="34" charset="0"/>
              </a:rPr>
              <a:t>Replika</a:t>
            </a:r>
            <a:r>
              <a:rPr lang="en-IN" sz="2400" b="0" i="0" u="none" strike="noStrike" baseline="0" dirty="0">
                <a:solidFill>
                  <a:schemeClr val="bg1"/>
                </a:solidFill>
                <a:latin typeface="Calibri" panose="020F0502020204030204" pitchFamily="34" charset="0"/>
              </a:rPr>
              <a:t>, Florence, and </a:t>
            </a:r>
            <a:r>
              <a:rPr lang="en-IN" sz="2400" b="0" i="0" u="none" strike="noStrike" baseline="0" dirty="0" err="1">
                <a:solidFill>
                  <a:schemeClr val="bg1"/>
                </a:solidFill>
                <a:latin typeface="Calibri" panose="020F0502020204030204" pitchFamily="34" charset="0"/>
              </a:rPr>
              <a:t>lzzy</a:t>
            </a:r>
            <a:r>
              <a:rPr lang="en-IN" sz="2400" b="0" i="0" u="none" strike="noStrike" baseline="0" dirty="0">
                <a:solidFill>
                  <a:schemeClr val="bg1"/>
                </a:solidFill>
                <a:latin typeface="Calibri" panose="020F0502020204030204" pitchFamily="34" charset="0"/>
              </a:rPr>
              <a:t> are widely used in healthcare.</a:t>
            </a:r>
          </a:p>
          <a:p>
            <a:pPr algn="l"/>
            <a:endParaRPr lang="en-IN" sz="2400" b="0" i="0" u="none" strike="noStrike" baseline="0" dirty="0">
              <a:solidFill>
                <a:schemeClr val="bg1"/>
              </a:solidFill>
              <a:latin typeface="Calibri" panose="020F0502020204030204" pitchFamily="34" charset="0"/>
            </a:endParaRPr>
          </a:p>
          <a:p>
            <a:r>
              <a:rPr lang="en-IN" sz="2400" b="0" i="0" u="none" strike="noStrike" baseline="0" dirty="0">
                <a:solidFill>
                  <a:schemeClr val="bg1"/>
                </a:solidFill>
                <a:latin typeface="Calibri" panose="020F0502020204030204" pitchFamily="34" charset="0"/>
              </a:rPr>
              <a:t>These bots provide the following services by</a:t>
            </a:r>
          </a:p>
          <a:p>
            <a:pPr lvl="1"/>
            <a:r>
              <a:rPr lang="en-IN" sz="2400" b="0" i="0" u="none" strike="noStrike" baseline="0" dirty="0">
                <a:solidFill>
                  <a:schemeClr val="bg1"/>
                </a:solidFill>
                <a:latin typeface="Arial" panose="020B0604020202020204" pitchFamily="34" charset="0"/>
              </a:rPr>
              <a:t>•</a:t>
            </a:r>
            <a:r>
              <a:rPr lang="en-IN" sz="2400" b="0" i="0" u="none" strike="noStrike" baseline="0" dirty="0">
                <a:solidFill>
                  <a:schemeClr val="bg1"/>
                </a:solidFill>
                <a:latin typeface="Calibri" panose="020F0502020204030204" pitchFamily="34" charset="0"/>
              </a:rPr>
              <a:t>Providing end to end suggestions to patients from their diagnosis to treatment options</a:t>
            </a:r>
          </a:p>
          <a:p>
            <a:pPr lvl="1"/>
            <a:r>
              <a:rPr lang="en-IN" sz="2400" b="0" i="0" u="none" strike="noStrike" baseline="0" dirty="0">
                <a:solidFill>
                  <a:schemeClr val="bg1"/>
                </a:solidFill>
                <a:latin typeface="Arial" panose="020B0604020202020204" pitchFamily="34" charset="0"/>
              </a:rPr>
              <a:t>•</a:t>
            </a:r>
            <a:r>
              <a:rPr lang="en-IN" sz="2400" b="0" i="0" u="none" strike="noStrike" baseline="0" dirty="0">
                <a:solidFill>
                  <a:schemeClr val="bg1"/>
                </a:solidFill>
                <a:latin typeface="Calibri" panose="020F0502020204030204" pitchFamily="34" charset="0"/>
              </a:rPr>
              <a:t>Managing medication</a:t>
            </a:r>
          </a:p>
          <a:p>
            <a:pPr lvl="1"/>
            <a:r>
              <a:rPr lang="en-IN" sz="2400" b="0" i="0" u="none" strike="noStrike" baseline="0" dirty="0">
                <a:solidFill>
                  <a:schemeClr val="bg1"/>
                </a:solidFill>
                <a:latin typeface="Arial" panose="020B0604020202020204" pitchFamily="34" charset="0"/>
              </a:rPr>
              <a:t>•</a:t>
            </a:r>
            <a:r>
              <a:rPr lang="en-IN" sz="2400" b="0" i="0" u="none" strike="noStrike" baseline="0" dirty="0">
                <a:solidFill>
                  <a:schemeClr val="bg1"/>
                </a:solidFill>
                <a:latin typeface="Calibri" panose="020F0502020204030204" pitchFamily="34" charset="0"/>
              </a:rPr>
              <a:t>Helping in emergency situations or with first aid</a:t>
            </a:r>
          </a:p>
          <a:p>
            <a:pPr lvl="1"/>
            <a:r>
              <a:rPr lang="en-IN" sz="2400" b="0" i="0" u="none" strike="noStrike" baseline="0" dirty="0">
                <a:solidFill>
                  <a:schemeClr val="bg1"/>
                </a:solidFill>
                <a:latin typeface="Arial" panose="020B0604020202020204" pitchFamily="34" charset="0"/>
              </a:rPr>
              <a:t>•</a:t>
            </a:r>
            <a:r>
              <a:rPr lang="en-IN" sz="2400" b="0" i="0" u="none" strike="noStrike" baseline="0" dirty="0">
                <a:solidFill>
                  <a:schemeClr val="bg1"/>
                </a:solidFill>
                <a:latin typeface="Calibri" panose="020F0502020204030204" pitchFamily="34" charset="0"/>
              </a:rPr>
              <a:t>Offering a solution for simpler medical issues</a:t>
            </a:r>
          </a:p>
        </p:txBody>
      </p:sp>
      <p:pic>
        <p:nvPicPr>
          <p:cNvPr id="6" name="Picture 5">
            <a:extLst>
              <a:ext uri="{FF2B5EF4-FFF2-40B4-BE49-F238E27FC236}">
                <a16:creationId xmlns:a16="http://schemas.microsoft.com/office/drawing/2014/main" id="{A95E1022-8487-45B2-A760-AF4843BB44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2547927" y="3918125"/>
            <a:ext cx="5190126" cy="1143260"/>
          </a:xfrm>
          <a:prstGeom prst="rect">
            <a:avLst/>
          </a:prstGeom>
        </p:spPr>
      </p:pic>
      <p:sp>
        <p:nvSpPr>
          <p:cNvPr id="3" name="Slide Number Placeholder 2">
            <a:extLst>
              <a:ext uri="{FF2B5EF4-FFF2-40B4-BE49-F238E27FC236}">
                <a16:creationId xmlns:a16="http://schemas.microsoft.com/office/drawing/2014/main" id="{93253E6F-9066-4755-A118-A3C5B3E5DB0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A4B40F-07D9-4AE2-81D0-49EF3B6E326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9654560"/>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4C944E-75D7-405A-AD71-CFBE4E206360}"/>
              </a:ext>
            </a:extLst>
          </p:cNvPr>
          <p:cNvPicPr>
            <a:picLocks noChangeAspect="1"/>
          </p:cNvPicPr>
          <p:nvPr/>
        </p:nvPicPr>
        <p:blipFill>
          <a:blip r:embed="rId5">
            <a:duotone>
              <a:prstClr val="black"/>
              <a:srgbClr val="33F7FA">
                <a:tint val="45000"/>
                <a:satMod val="400000"/>
              </a:srgbClr>
            </a:duotone>
            <a:extLst>
              <a:ext uri="{28A0092B-C50C-407E-A947-70E740481C1C}">
                <a14:useLocalDpi xmlns:a14="http://schemas.microsoft.com/office/drawing/2010/main" val="0"/>
              </a:ext>
            </a:extLst>
          </a:blip>
          <a:stretch>
            <a:fillRect/>
          </a:stretch>
        </p:blipFill>
        <p:spPr>
          <a:xfrm>
            <a:off x="4363253" y="143180"/>
            <a:ext cx="3931379" cy="954817"/>
          </a:xfrm>
          <a:prstGeom prst="rect">
            <a:avLst/>
          </a:prstGeom>
        </p:spPr>
      </p:pic>
      <p:sp>
        <p:nvSpPr>
          <p:cNvPr id="5" name="Title 1">
            <a:extLst>
              <a:ext uri="{FF2B5EF4-FFF2-40B4-BE49-F238E27FC236}">
                <a16:creationId xmlns:a16="http://schemas.microsoft.com/office/drawing/2014/main" id="{2AB308FA-FE1A-4272-80FF-A1F4BEBC5FCB}"/>
              </a:ext>
            </a:extLst>
          </p:cNvPr>
          <p:cNvSpPr txBox="1">
            <a:spLocks/>
          </p:cNvSpPr>
          <p:nvPr/>
        </p:nvSpPr>
        <p:spPr>
          <a:xfrm>
            <a:off x="4662135" y="297788"/>
            <a:ext cx="3440449" cy="553998"/>
          </a:xfrm>
          <a:prstGeom prst="rect">
            <a:avLst/>
          </a:prstGeom>
        </p:spPr>
        <p:txBody>
          <a:bodyPr wrap="square">
            <a:spAutoFit/>
          </a:bodyPr>
          <a:lstStyle>
            <a:defPPr>
              <a:defRPr lang="en-US"/>
            </a:defPPr>
            <a:lvl1pPr marR="0" lvl="0" indent="0" defTabSz="914400" fontAlgn="auto">
              <a:lnSpc>
                <a:spcPct val="100000"/>
              </a:lnSpc>
              <a:spcBef>
                <a:spcPts val="0"/>
              </a:spcBef>
              <a:spcAft>
                <a:spcPts val="0"/>
              </a:spcAft>
              <a:buClrTx/>
              <a:buSzTx/>
              <a:buFontTx/>
              <a:buNone/>
              <a:tabLst/>
              <a:defRPr kumimoji="0" sz="2800" b="1" i="0" u="none" strike="noStrike" cap="none" spc="0" normalizeH="0" baseline="0">
                <a:ln>
                  <a:noFill/>
                </a:ln>
                <a:solidFill>
                  <a:srgbClr val="33F7FA"/>
                </a:solidFill>
                <a:effectLst/>
                <a:uLnTx/>
                <a:uFillTx/>
                <a:latin typeface="Agency FB" panose="020B0503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000" b="1" i="0" u="none" strike="noStrike" kern="1200" cap="none" spc="0" normalizeH="0" baseline="0" noProof="0" dirty="0">
                <a:ln>
                  <a:noFill/>
                </a:ln>
                <a:solidFill>
                  <a:srgbClr val="33F7FA"/>
                </a:solidFill>
                <a:effectLst/>
                <a:uLnTx/>
                <a:uFillTx/>
                <a:latin typeface="Agency FB" panose="020B0503020202020204" pitchFamily="34" charset="0"/>
                <a:ea typeface="+mn-ea"/>
                <a:cs typeface="+mn-cs"/>
              </a:rPr>
              <a:t>Applications of NLP</a:t>
            </a:r>
            <a:endParaRPr kumimoji="0" lang="en-US" sz="3000" b="1" i="0" u="none" strike="noStrike" kern="1200" cap="none" spc="0" normalizeH="0" baseline="0" noProof="0" dirty="0">
              <a:ln>
                <a:noFill/>
              </a:ln>
              <a:solidFill>
                <a:srgbClr val="33F7FA"/>
              </a:solidFill>
              <a:effectLst/>
              <a:uLnTx/>
              <a:uFillTx/>
              <a:latin typeface="Agency FB" panose="020B0503020202020204" pitchFamily="34" charset="0"/>
              <a:ea typeface="+mn-ea"/>
              <a:cs typeface="+mn-cs"/>
            </a:endParaRPr>
          </a:p>
        </p:txBody>
      </p:sp>
      <p:sp>
        <p:nvSpPr>
          <p:cNvPr id="2" name="Rectangle 1">
            <a:extLst>
              <a:ext uri="{FF2B5EF4-FFF2-40B4-BE49-F238E27FC236}">
                <a16:creationId xmlns:a16="http://schemas.microsoft.com/office/drawing/2014/main" id="{A023975D-9D59-4919-BEED-834990251FBA}"/>
              </a:ext>
            </a:extLst>
          </p:cNvPr>
          <p:cNvSpPr/>
          <p:nvPr/>
        </p:nvSpPr>
        <p:spPr>
          <a:xfrm>
            <a:off x="838200" y="1059569"/>
            <a:ext cx="10900410" cy="3785652"/>
          </a:xfrm>
          <a:prstGeom prst="rect">
            <a:avLst/>
          </a:prstGeom>
        </p:spPr>
        <p:txBody>
          <a:bodyPr wrap="square">
            <a:spAutoFit/>
          </a:bodyPr>
          <a:lstStyle/>
          <a:p>
            <a:pPr marL="342900" indent="-342900">
              <a:buFont typeface="Arial" panose="020B0604020202020204" pitchFamily="34" charset="0"/>
              <a:buChar char="•"/>
            </a:pPr>
            <a:r>
              <a:rPr lang="en-IN" sz="2400" b="0" i="0" u="none" strike="noStrike" baseline="0" dirty="0">
                <a:solidFill>
                  <a:schemeClr val="bg1"/>
                </a:solidFill>
                <a:latin typeface="Calibri" panose="020F0502020204030204" pitchFamily="34" charset="0"/>
              </a:rPr>
              <a:t>Law / Legal AI</a:t>
            </a:r>
          </a:p>
          <a:p>
            <a:endParaRPr lang="en-IN" sz="2400" b="0" i="0" u="none" strike="noStrike" baseline="0" dirty="0">
              <a:solidFill>
                <a:schemeClr val="bg1"/>
              </a:solidFill>
              <a:latin typeface="Calibri" panose="020F0502020204030204" pitchFamily="34" charset="0"/>
            </a:endParaRPr>
          </a:p>
          <a:p>
            <a:r>
              <a:rPr lang="en-IN" sz="2400" b="0" i="0" u="none" strike="noStrike" baseline="0" dirty="0">
                <a:solidFill>
                  <a:schemeClr val="bg1"/>
                </a:solidFill>
                <a:latin typeface="Calibri" panose="020F0502020204030204" pitchFamily="34" charset="0"/>
              </a:rPr>
              <a:t>One can divide up the many applications of legal AI into roughly three main branches</a:t>
            </a:r>
          </a:p>
          <a:p>
            <a:endParaRPr lang="en-IN" sz="2400" b="0" i="0" u="none" strike="noStrike" baseline="0" dirty="0">
              <a:solidFill>
                <a:schemeClr val="bg1"/>
              </a:solidFill>
              <a:latin typeface="Calibri" panose="020F0502020204030204" pitchFamily="34" charset="0"/>
            </a:endParaRPr>
          </a:p>
          <a:p>
            <a:pPr lvl="1"/>
            <a:r>
              <a:rPr lang="en-IN" sz="2400" b="0" i="0" u="none" strike="noStrike" baseline="0" dirty="0">
                <a:solidFill>
                  <a:schemeClr val="bg1"/>
                </a:solidFill>
                <a:latin typeface="Arial" panose="020B0604020202020204" pitchFamily="34" charset="0"/>
              </a:rPr>
              <a:t>•</a:t>
            </a:r>
            <a:r>
              <a:rPr lang="en-IN" sz="2400" b="0" i="0" u="none" strike="noStrike" baseline="0" dirty="0">
                <a:solidFill>
                  <a:schemeClr val="bg1"/>
                </a:solidFill>
                <a:latin typeface="Calibri" panose="020F0502020204030204" pitchFamily="34" charset="0"/>
              </a:rPr>
              <a:t>Contract review</a:t>
            </a:r>
          </a:p>
          <a:p>
            <a:pPr lvl="1"/>
            <a:endParaRPr lang="en-IN" sz="2400" b="0" i="0" u="none" strike="noStrike" baseline="0" dirty="0">
              <a:solidFill>
                <a:schemeClr val="bg1"/>
              </a:solidFill>
              <a:latin typeface="Calibri" panose="020F0502020204030204" pitchFamily="34" charset="0"/>
            </a:endParaRPr>
          </a:p>
          <a:p>
            <a:pPr lvl="1"/>
            <a:r>
              <a:rPr lang="en-IN" sz="2400" b="0" i="0" u="none" strike="noStrike" baseline="0" dirty="0">
                <a:solidFill>
                  <a:schemeClr val="bg1"/>
                </a:solidFill>
                <a:latin typeface="Arial" panose="020B0604020202020204" pitchFamily="34" charset="0"/>
              </a:rPr>
              <a:t>•</a:t>
            </a:r>
            <a:r>
              <a:rPr lang="en-IN" sz="2400" b="0" i="0" u="none" strike="noStrike" baseline="0" dirty="0">
                <a:solidFill>
                  <a:schemeClr val="bg1"/>
                </a:solidFill>
                <a:latin typeface="Calibri" panose="020F0502020204030204" pitchFamily="34" charset="0"/>
              </a:rPr>
              <a:t>Legal data research</a:t>
            </a:r>
          </a:p>
          <a:p>
            <a:pPr lvl="1"/>
            <a:endParaRPr lang="en-IN" sz="2400" b="0" i="0" u="none" strike="noStrike" baseline="0" dirty="0">
              <a:solidFill>
                <a:schemeClr val="bg1"/>
              </a:solidFill>
              <a:latin typeface="Calibri" panose="020F0502020204030204" pitchFamily="34" charset="0"/>
            </a:endParaRPr>
          </a:p>
          <a:p>
            <a:pPr lvl="1"/>
            <a:r>
              <a:rPr lang="en-IN" sz="2400" b="0" i="0" u="none" strike="noStrike" baseline="0" dirty="0">
                <a:solidFill>
                  <a:schemeClr val="bg1"/>
                </a:solidFill>
                <a:latin typeface="Arial" panose="020B0604020202020204" pitchFamily="34" charset="0"/>
              </a:rPr>
              <a:t>•</a:t>
            </a:r>
            <a:r>
              <a:rPr lang="en-IN" sz="2400" b="0" i="0" u="none" strike="noStrike" baseline="0" dirty="0">
                <a:solidFill>
                  <a:schemeClr val="bg1"/>
                </a:solidFill>
                <a:latin typeface="Calibri" panose="020F0502020204030204" pitchFamily="34" charset="0"/>
              </a:rPr>
              <a:t>Intelligent interfaces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schemeClr val="bg1"/>
              </a:solidFill>
              <a:effectLst/>
              <a:uLnTx/>
              <a:uFillTx/>
              <a:latin typeface="Calibri" panose="020F0502020204030204" pitchFamily="34" charset="0"/>
              <a:ea typeface="+mn-ea"/>
              <a:cs typeface="+mn-cs"/>
            </a:endParaRPr>
          </a:p>
        </p:txBody>
      </p:sp>
      <p:pic>
        <p:nvPicPr>
          <p:cNvPr id="6" name="Picture 5">
            <a:extLst>
              <a:ext uri="{FF2B5EF4-FFF2-40B4-BE49-F238E27FC236}">
                <a16:creationId xmlns:a16="http://schemas.microsoft.com/office/drawing/2014/main" id="{A95E1022-8487-45B2-A760-AF4843BB44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2547927" y="3918125"/>
            <a:ext cx="5190126" cy="1143260"/>
          </a:xfrm>
          <a:prstGeom prst="rect">
            <a:avLst/>
          </a:prstGeom>
        </p:spPr>
      </p:pic>
      <p:sp>
        <p:nvSpPr>
          <p:cNvPr id="3" name="Slide Number Placeholder 2">
            <a:extLst>
              <a:ext uri="{FF2B5EF4-FFF2-40B4-BE49-F238E27FC236}">
                <a16:creationId xmlns:a16="http://schemas.microsoft.com/office/drawing/2014/main" id="{93253E6F-9066-4755-A118-A3C5B3E5DB0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A4B40F-07D9-4AE2-81D0-49EF3B6E326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F8B142B0-A430-4BBD-837D-260C3871BC71}"/>
              </a:ext>
            </a:extLst>
          </p:cNvPr>
          <p:cNvPicPr>
            <a:picLocks noChangeAspect="1"/>
          </p:cNvPicPr>
          <p:nvPr/>
        </p:nvPicPr>
        <p:blipFill>
          <a:blip r:embed="rId7"/>
          <a:stretch>
            <a:fillRect/>
          </a:stretch>
        </p:blipFill>
        <p:spPr>
          <a:xfrm>
            <a:off x="7783830" y="2903220"/>
            <a:ext cx="3589020" cy="3200400"/>
          </a:xfrm>
          <a:prstGeom prst="rect">
            <a:avLst/>
          </a:prstGeom>
        </p:spPr>
      </p:pic>
      <p:sp>
        <p:nvSpPr>
          <p:cNvPr id="10" name="TextBox 9">
            <a:extLst>
              <a:ext uri="{FF2B5EF4-FFF2-40B4-BE49-F238E27FC236}">
                <a16:creationId xmlns:a16="http://schemas.microsoft.com/office/drawing/2014/main" id="{C096B866-86DC-4FD2-BF20-F098FD0B50FB}"/>
              </a:ext>
            </a:extLst>
          </p:cNvPr>
          <p:cNvSpPr txBox="1"/>
          <p:nvPr/>
        </p:nvSpPr>
        <p:spPr>
          <a:xfrm>
            <a:off x="6328942" y="6356350"/>
            <a:ext cx="6360794" cy="369332"/>
          </a:xfrm>
          <a:prstGeom prst="rect">
            <a:avLst/>
          </a:prstGeom>
          <a:noFill/>
        </p:spPr>
        <p:txBody>
          <a:bodyPr wrap="square">
            <a:spAutoFit/>
          </a:bodyPr>
          <a:lstStyle/>
          <a:p>
            <a:r>
              <a:rPr lang="en-IN" sz="1800" b="0" i="0" u="none" strike="noStrike" baseline="0" dirty="0">
                <a:solidFill>
                  <a:schemeClr val="bg1"/>
                </a:solidFill>
                <a:latin typeface="Calibri" panose="020F0502020204030204" pitchFamily="34" charset="0"/>
              </a:rPr>
              <a:t>Legal AI - Richard </a:t>
            </a:r>
            <a:r>
              <a:rPr lang="en-IN" sz="1800" b="0" i="0" u="none" strike="noStrike" baseline="0" dirty="0" err="1">
                <a:solidFill>
                  <a:schemeClr val="bg1"/>
                </a:solidFill>
                <a:latin typeface="Calibri" panose="020F0502020204030204" pitchFamily="34" charset="0"/>
              </a:rPr>
              <a:t>Tromans</a:t>
            </a:r>
            <a:r>
              <a:rPr lang="en-IN" sz="1800" b="0" i="0" u="none" strike="noStrike" baseline="0" dirty="0">
                <a:solidFill>
                  <a:schemeClr val="bg1"/>
                </a:solidFill>
                <a:latin typeface="Calibri" panose="020F0502020204030204" pitchFamily="34" charset="0"/>
              </a:rPr>
              <a:t>, THOMSON REUTERS</a:t>
            </a:r>
            <a:endParaRPr lang="en-IN" dirty="0">
              <a:solidFill>
                <a:schemeClr val="bg1"/>
              </a:solidFill>
            </a:endParaRPr>
          </a:p>
        </p:txBody>
      </p:sp>
    </p:spTree>
    <p:extLst>
      <p:ext uri="{BB962C8B-B14F-4D97-AF65-F5344CB8AC3E}">
        <p14:creationId xmlns:p14="http://schemas.microsoft.com/office/powerpoint/2010/main" val="1741314723"/>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4C944E-75D7-405A-AD71-CFBE4E206360}"/>
              </a:ext>
            </a:extLst>
          </p:cNvPr>
          <p:cNvPicPr>
            <a:picLocks noChangeAspect="1"/>
          </p:cNvPicPr>
          <p:nvPr/>
        </p:nvPicPr>
        <p:blipFill>
          <a:blip r:embed="rId5">
            <a:duotone>
              <a:prstClr val="black"/>
              <a:srgbClr val="33F7FA">
                <a:tint val="45000"/>
                <a:satMod val="400000"/>
              </a:srgbClr>
            </a:duotone>
            <a:extLst>
              <a:ext uri="{28A0092B-C50C-407E-A947-70E740481C1C}">
                <a14:useLocalDpi xmlns:a14="http://schemas.microsoft.com/office/drawing/2010/main" val="0"/>
              </a:ext>
            </a:extLst>
          </a:blip>
          <a:stretch>
            <a:fillRect/>
          </a:stretch>
        </p:blipFill>
        <p:spPr>
          <a:xfrm>
            <a:off x="4363253" y="143180"/>
            <a:ext cx="3931379" cy="954817"/>
          </a:xfrm>
          <a:prstGeom prst="rect">
            <a:avLst/>
          </a:prstGeom>
        </p:spPr>
      </p:pic>
      <p:sp>
        <p:nvSpPr>
          <p:cNvPr id="5" name="Title 1">
            <a:extLst>
              <a:ext uri="{FF2B5EF4-FFF2-40B4-BE49-F238E27FC236}">
                <a16:creationId xmlns:a16="http://schemas.microsoft.com/office/drawing/2014/main" id="{2AB308FA-FE1A-4272-80FF-A1F4BEBC5FCB}"/>
              </a:ext>
            </a:extLst>
          </p:cNvPr>
          <p:cNvSpPr txBox="1">
            <a:spLocks/>
          </p:cNvSpPr>
          <p:nvPr/>
        </p:nvSpPr>
        <p:spPr>
          <a:xfrm>
            <a:off x="4616416" y="274928"/>
            <a:ext cx="2984534" cy="523220"/>
          </a:xfrm>
          <a:prstGeom prst="rect">
            <a:avLst/>
          </a:prstGeom>
        </p:spPr>
        <p:txBody>
          <a:bodyPr wrap="square">
            <a:spAutoFit/>
          </a:bodyPr>
          <a:lstStyle>
            <a:defPPr>
              <a:defRPr lang="en-US"/>
            </a:defPPr>
            <a:lvl1pPr marR="0" lvl="0" indent="0" defTabSz="914400" fontAlgn="auto">
              <a:lnSpc>
                <a:spcPct val="100000"/>
              </a:lnSpc>
              <a:spcBef>
                <a:spcPts val="0"/>
              </a:spcBef>
              <a:spcAft>
                <a:spcPts val="0"/>
              </a:spcAft>
              <a:buClrTx/>
              <a:buSzTx/>
              <a:buFontTx/>
              <a:buNone/>
              <a:tabLst/>
              <a:defRPr kumimoji="0" sz="2800" b="1" i="0" u="none" strike="noStrike" cap="none" spc="0" normalizeH="0" baseline="0">
                <a:ln>
                  <a:noFill/>
                </a:ln>
                <a:solidFill>
                  <a:srgbClr val="33F7FA"/>
                </a:solidFill>
                <a:effectLst/>
                <a:uLnTx/>
                <a:uFillTx/>
                <a:latin typeface="Agency FB" panose="020B0503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1" i="0" u="none" strike="noStrike" kern="1200" cap="none" spc="0" normalizeH="0" baseline="0" noProof="0" dirty="0">
                <a:ln>
                  <a:noFill/>
                </a:ln>
                <a:solidFill>
                  <a:srgbClr val="33F7FA"/>
                </a:solidFill>
                <a:effectLst/>
                <a:uLnTx/>
                <a:uFillTx/>
                <a:latin typeface="Agency FB" panose="020B0503020202020204" pitchFamily="34" charset="0"/>
                <a:ea typeface="+mn-ea"/>
                <a:cs typeface="+mn-cs"/>
              </a:rPr>
              <a:t>Applications of NLP</a:t>
            </a:r>
            <a:endParaRPr kumimoji="0" lang="en-US" b="1" i="0" u="none" strike="noStrike" kern="1200" cap="none" spc="0" normalizeH="0" baseline="0" noProof="0" dirty="0">
              <a:ln>
                <a:noFill/>
              </a:ln>
              <a:solidFill>
                <a:srgbClr val="33F7FA"/>
              </a:solidFill>
              <a:effectLst/>
              <a:uLnTx/>
              <a:uFillTx/>
              <a:latin typeface="Agency FB" panose="020B0503020202020204" pitchFamily="34" charset="0"/>
              <a:ea typeface="+mn-ea"/>
              <a:cs typeface="+mn-cs"/>
            </a:endParaRPr>
          </a:p>
        </p:txBody>
      </p:sp>
      <p:sp>
        <p:nvSpPr>
          <p:cNvPr id="2" name="Rectangle 1">
            <a:extLst>
              <a:ext uri="{FF2B5EF4-FFF2-40B4-BE49-F238E27FC236}">
                <a16:creationId xmlns:a16="http://schemas.microsoft.com/office/drawing/2014/main" id="{A023975D-9D59-4919-BEED-834990251FBA}"/>
              </a:ext>
            </a:extLst>
          </p:cNvPr>
          <p:cNvSpPr/>
          <p:nvPr/>
        </p:nvSpPr>
        <p:spPr>
          <a:xfrm>
            <a:off x="838200" y="1059569"/>
            <a:ext cx="10782770" cy="5632311"/>
          </a:xfrm>
          <a:prstGeom prst="rect">
            <a:avLst/>
          </a:prstGeom>
        </p:spPr>
        <p:txBody>
          <a:bodyPr wrap="square">
            <a:spAutoFit/>
          </a:bodyPr>
          <a:lstStyle/>
          <a:p>
            <a:pPr marL="342900" indent="-342900" algn="just">
              <a:buFont typeface="Arial" panose="020B0604020202020204" pitchFamily="34" charset="0"/>
              <a:buChar char="•"/>
            </a:pPr>
            <a:r>
              <a:rPr lang="en-IN" sz="2200" dirty="0">
                <a:solidFill>
                  <a:schemeClr val="bg1"/>
                </a:solidFill>
                <a:latin typeface="Calibri" panose="020F0502020204030204" pitchFamily="34" charset="0"/>
              </a:rPr>
              <a:t>NLP in Business</a:t>
            </a:r>
          </a:p>
          <a:p>
            <a:pPr algn="just"/>
            <a:r>
              <a:rPr lang="en-IN" sz="2200" dirty="0">
                <a:solidFill>
                  <a:schemeClr val="bg1"/>
                </a:solidFill>
                <a:latin typeface="Calibri" panose="020F0502020204030204" pitchFamily="34" charset="0"/>
              </a:rPr>
              <a:t>NLP is used across business in different domains for Brand Sentiment Analysis, Recruitment, and Optimizing call </a:t>
            </a:r>
            <a:r>
              <a:rPr lang="en-IN" sz="2200" dirty="0" err="1">
                <a:solidFill>
                  <a:schemeClr val="bg1"/>
                </a:solidFill>
                <a:latin typeface="Calibri" panose="020F0502020204030204" pitchFamily="34" charset="0"/>
              </a:rPr>
              <a:t>center</a:t>
            </a:r>
            <a:r>
              <a:rPr lang="en-IN" sz="2200" dirty="0">
                <a:solidFill>
                  <a:schemeClr val="bg1"/>
                </a:solidFill>
                <a:latin typeface="Calibri" panose="020F0502020204030204" pitchFamily="34" charset="0"/>
              </a:rPr>
              <a:t> operations.</a:t>
            </a:r>
          </a:p>
          <a:p>
            <a:endParaRPr lang="en-IN" sz="2400" b="0" i="0" u="none" strike="noStrike" baseline="0" dirty="0">
              <a:solidFill>
                <a:schemeClr val="bg1"/>
              </a:solidFill>
              <a:latin typeface="Calibri" panose="020F0502020204030204" pitchFamily="34" charset="0"/>
            </a:endParaRPr>
          </a:p>
          <a:p>
            <a:pPr marL="800100" lvl="1" indent="-342900" algn="just">
              <a:buFont typeface="Arial" panose="020B0604020202020204" pitchFamily="34" charset="0"/>
              <a:buChar char="•"/>
            </a:pPr>
            <a:r>
              <a:rPr lang="en-IN" sz="2200" b="0" i="0" u="none" strike="noStrike" baseline="0" dirty="0">
                <a:solidFill>
                  <a:schemeClr val="bg1"/>
                </a:solidFill>
                <a:latin typeface="Calibri" panose="020F0502020204030204" pitchFamily="34" charset="0"/>
              </a:rPr>
              <a:t>Brand sentiment analysis</a:t>
            </a:r>
          </a:p>
          <a:p>
            <a:pPr lvl="1" algn="just"/>
            <a:r>
              <a:rPr lang="en-IN" sz="2200" b="0" i="0" u="none" strike="noStrike" baseline="0" dirty="0">
                <a:solidFill>
                  <a:schemeClr val="bg1"/>
                </a:solidFill>
                <a:latin typeface="Calibri" panose="020F0502020204030204" pitchFamily="34" charset="0"/>
              </a:rPr>
              <a:t>Brand sentiment analysis helps in understanding the emotional tone of consumers via social posts in the public domain. Knowing the opinions and having a real-time view of the customer’s pulse is a critical element of brand marketing.</a:t>
            </a:r>
          </a:p>
          <a:p>
            <a:pPr lvl="2" algn="just"/>
            <a:endParaRPr lang="en-IN" sz="2200" b="0" i="0" u="none" strike="noStrike" baseline="0" dirty="0">
              <a:solidFill>
                <a:schemeClr val="bg1"/>
              </a:solidFill>
              <a:latin typeface="Calibri" panose="020F0502020204030204" pitchFamily="34" charset="0"/>
            </a:endParaRPr>
          </a:p>
          <a:p>
            <a:pPr marL="800100" lvl="1" indent="-342900" algn="just">
              <a:buFont typeface="Arial" panose="020B0604020202020204" pitchFamily="34" charset="0"/>
              <a:buChar char="•"/>
            </a:pPr>
            <a:r>
              <a:rPr lang="en-IN" sz="2200" b="0" i="0" u="none" strike="noStrike" baseline="0" dirty="0">
                <a:solidFill>
                  <a:schemeClr val="bg1"/>
                </a:solidFill>
                <a:latin typeface="Calibri" panose="020F0502020204030204" pitchFamily="34" charset="0"/>
              </a:rPr>
              <a:t>Recruitment</a:t>
            </a:r>
          </a:p>
          <a:p>
            <a:pPr lvl="1" algn="just"/>
            <a:r>
              <a:rPr lang="en-IN" sz="2200" b="0" i="0" u="none" strike="noStrike" baseline="0" dirty="0">
                <a:solidFill>
                  <a:schemeClr val="bg1"/>
                </a:solidFill>
                <a:latin typeface="Calibri" panose="020F0502020204030204" pitchFamily="34" charset="0"/>
              </a:rPr>
              <a:t>Companies can use a semantic search to filter resumes that seem like a good fit for open positions.</a:t>
            </a:r>
          </a:p>
          <a:p>
            <a:pPr lvl="2" algn="just"/>
            <a:endParaRPr lang="en-IN" sz="2200" b="0" i="0" u="none" strike="noStrike" baseline="0" dirty="0">
              <a:solidFill>
                <a:schemeClr val="bg1"/>
              </a:solidFill>
              <a:latin typeface="Calibri" panose="020F0502020204030204" pitchFamily="34" charset="0"/>
            </a:endParaRPr>
          </a:p>
          <a:p>
            <a:pPr marL="800100" lvl="1" indent="-342900" algn="just">
              <a:buFont typeface="Arial" panose="020B0604020202020204" pitchFamily="34" charset="0"/>
              <a:buChar char="•"/>
            </a:pPr>
            <a:r>
              <a:rPr lang="en-IN" sz="2200" b="0" i="0" u="none" strike="noStrike" baseline="0" dirty="0">
                <a:solidFill>
                  <a:schemeClr val="bg1"/>
                </a:solidFill>
                <a:latin typeface="Calibri" panose="020F0502020204030204" pitchFamily="34" charset="0"/>
              </a:rPr>
              <a:t>Call </a:t>
            </a:r>
            <a:r>
              <a:rPr lang="en-IN" sz="2200" b="0" i="0" u="none" strike="noStrike" baseline="0" dirty="0" err="1">
                <a:solidFill>
                  <a:schemeClr val="bg1"/>
                </a:solidFill>
                <a:latin typeface="Calibri" panose="020F0502020204030204" pitchFamily="34" charset="0"/>
              </a:rPr>
              <a:t>center</a:t>
            </a:r>
            <a:r>
              <a:rPr lang="en-IN" sz="2200" b="0" i="0" u="none" strike="noStrike" baseline="0" dirty="0">
                <a:solidFill>
                  <a:schemeClr val="bg1"/>
                </a:solidFill>
                <a:latin typeface="Calibri" panose="020F0502020204030204" pitchFamily="34" charset="0"/>
              </a:rPr>
              <a:t> operations</a:t>
            </a:r>
          </a:p>
          <a:p>
            <a:pPr lvl="1" algn="just"/>
            <a:r>
              <a:rPr lang="en-IN" sz="2200" b="0" i="0" u="none" strike="noStrike" baseline="0" dirty="0">
                <a:solidFill>
                  <a:schemeClr val="bg1"/>
                </a:solidFill>
                <a:latin typeface="Calibri" panose="020F0502020204030204" pitchFamily="34" charset="0"/>
              </a:rPr>
              <a:t>High volumes of consumer interaction create the need for a critical capability to prioritize which tasks to act upon first.</a:t>
            </a:r>
          </a:p>
        </p:txBody>
      </p:sp>
      <p:pic>
        <p:nvPicPr>
          <p:cNvPr id="6" name="Picture 5">
            <a:extLst>
              <a:ext uri="{FF2B5EF4-FFF2-40B4-BE49-F238E27FC236}">
                <a16:creationId xmlns:a16="http://schemas.microsoft.com/office/drawing/2014/main" id="{A95E1022-8487-45B2-A760-AF4843BB44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2547927" y="3918125"/>
            <a:ext cx="5190126" cy="1143260"/>
          </a:xfrm>
          <a:prstGeom prst="rect">
            <a:avLst/>
          </a:prstGeom>
        </p:spPr>
      </p:pic>
      <p:sp>
        <p:nvSpPr>
          <p:cNvPr id="3" name="Slide Number Placeholder 2">
            <a:extLst>
              <a:ext uri="{FF2B5EF4-FFF2-40B4-BE49-F238E27FC236}">
                <a16:creationId xmlns:a16="http://schemas.microsoft.com/office/drawing/2014/main" id="{93253E6F-9066-4755-A118-A3C5B3E5DB0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A4B40F-07D9-4AE2-81D0-49EF3B6E326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7433988"/>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4C944E-75D7-405A-AD71-CFBE4E206360}"/>
              </a:ext>
            </a:extLst>
          </p:cNvPr>
          <p:cNvPicPr>
            <a:picLocks noChangeAspect="1"/>
          </p:cNvPicPr>
          <p:nvPr/>
        </p:nvPicPr>
        <p:blipFill>
          <a:blip r:embed="rId5">
            <a:duotone>
              <a:prstClr val="black"/>
              <a:srgbClr val="33F7FA">
                <a:tint val="45000"/>
                <a:satMod val="400000"/>
              </a:srgbClr>
            </a:duotone>
            <a:extLst>
              <a:ext uri="{28A0092B-C50C-407E-A947-70E740481C1C}">
                <a14:useLocalDpi xmlns:a14="http://schemas.microsoft.com/office/drawing/2010/main" val="0"/>
              </a:ext>
            </a:extLst>
          </a:blip>
          <a:stretch>
            <a:fillRect/>
          </a:stretch>
        </p:blipFill>
        <p:spPr>
          <a:xfrm>
            <a:off x="4363253" y="143180"/>
            <a:ext cx="3931379" cy="954817"/>
          </a:xfrm>
          <a:prstGeom prst="rect">
            <a:avLst/>
          </a:prstGeom>
        </p:spPr>
      </p:pic>
      <p:sp>
        <p:nvSpPr>
          <p:cNvPr id="5" name="Title 1">
            <a:extLst>
              <a:ext uri="{FF2B5EF4-FFF2-40B4-BE49-F238E27FC236}">
                <a16:creationId xmlns:a16="http://schemas.microsoft.com/office/drawing/2014/main" id="{2AB308FA-FE1A-4272-80FF-A1F4BEBC5FCB}"/>
              </a:ext>
            </a:extLst>
          </p:cNvPr>
          <p:cNvSpPr txBox="1">
            <a:spLocks/>
          </p:cNvSpPr>
          <p:nvPr/>
        </p:nvSpPr>
        <p:spPr>
          <a:xfrm>
            <a:off x="4524975" y="343508"/>
            <a:ext cx="3931379" cy="553998"/>
          </a:xfrm>
          <a:prstGeom prst="rect">
            <a:avLst/>
          </a:prstGeom>
        </p:spPr>
        <p:txBody>
          <a:bodyPr wrap="square">
            <a:spAutoFit/>
          </a:bodyPr>
          <a:lstStyle>
            <a:defPPr>
              <a:defRPr lang="en-US"/>
            </a:defPPr>
            <a:lvl1pPr marR="0" lvl="0" indent="0" defTabSz="914400" fontAlgn="auto">
              <a:lnSpc>
                <a:spcPct val="100000"/>
              </a:lnSpc>
              <a:spcBef>
                <a:spcPts val="0"/>
              </a:spcBef>
              <a:spcAft>
                <a:spcPts val="0"/>
              </a:spcAft>
              <a:buClrTx/>
              <a:buSzTx/>
              <a:buFontTx/>
              <a:buNone/>
              <a:tabLst/>
              <a:defRPr kumimoji="0" sz="2800" b="1" i="0" u="none" strike="noStrike" cap="none" spc="0" normalizeH="0" baseline="0">
                <a:ln>
                  <a:noFill/>
                </a:ln>
                <a:solidFill>
                  <a:srgbClr val="33F7FA"/>
                </a:solidFill>
                <a:effectLst/>
                <a:uLnTx/>
                <a:uFillTx/>
                <a:latin typeface="Agency FB" panose="020B0503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000" b="1" i="0" u="none" strike="noStrike" kern="1200" cap="none" spc="0" normalizeH="0" baseline="0" noProof="0" dirty="0">
                <a:ln>
                  <a:noFill/>
                </a:ln>
                <a:solidFill>
                  <a:srgbClr val="33F7FA"/>
                </a:solidFill>
                <a:effectLst/>
                <a:uLnTx/>
                <a:uFillTx/>
                <a:latin typeface="Agency FB" panose="020B0503020202020204" pitchFamily="34" charset="0"/>
                <a:ea typeface="+mn-ea"/>
                <a:cs typeface="+mn-cs"/>
              </a:rPr>
              <a:t>Extended Applications of NLP</a:t>
            </a:r>
            <a:endParaRPr kumimoji="0" lang="en-US" sz="3000" b="1" i="0" u="none" strike="noStrike" kern="1200" cap="none" spc="0" normalizeH="0" baseline="0" noProof="0" dirty="0">
              <a:ln>
                <a:noFill/>
              </a:ln>
              <a:solidFill>
                <a:srgbClr val="33F7FA"/>
              </a:solidFill>
              <a:effectLst/>
              <a:uLnTx/>
              <a:uFillTx/>
              <a:latin typeface="Agency FB" panose="020B0503020202020204" pitchFamily="34" charset="0"/>
              <a:ea typeface="+mn-ea"/>
              <a:cs typeface="+mn-cs"/>
            </a:endParaRPr>
          </a:p>
        </p:txBody>
      </p:sp>
      <p:sp>
        <p:nvSpPr>
          <p:cNvPr id="2" name="Rectangle 1">
            <a:extLst>
              <a:ext uri="{FF2B5EF4-FFF2-40B4-BE49-F238E27FC236}">
                <a16:creationId xmlns:a16="http://schemas.microsoft.com/office/drawing/2014/main" id="{A023975D-9D59-4919-BEED-834990251FBA}"/>
              </a:ext>
            </a:extLst>
          </p:cNvPr>
          <p:cNvSpPr/>
          <p:nvPr/>
        </p:nvSpPr>
        <p:spPr>
          <a:xfrm>
            <a:off x="838200" y="1059569"/>
            <a:ext cx="10782770" cy="5262979"/>
          </a:xfrm>
          <a:prstGeom prst="rect">
            <a:avLst/>
          </a:prstGeom>
        </p:spPr>
        <p:txBody>
          <a:bodyPr wrap="square">
            <a:spAutoFit/>
          </a:bodyPr>
          <a:lstStyle/>
          <a:p>
            <a:endParaRPr lang="en-IN" sz="2800" b="0" i="0" u="none" strike="noStrike" baseline="0" dirty="0">
              <a:solidFill>
                <a:schemeClr val="bg1"/>
              </a:solidFill>
              <a:latin typeface="Arial" panose="020B0604020202020204" pitchFamily="34" charset="0"/>
            </a:endParaRPr>
          </a:p>
          <a:p>
            <a:pPr marL="457200" indent="-457200" algn="just">
              <a:buFont typeface="Arial" panose="020B0604020202020204" pitchFamily="34" charset="0"/>
              <a:buChar char="•"/>
            </a:pPr>
            <a:r>
              <a:rPr lang="en-IN" sz="2800" b="0" i="0" u="none" strike="noStrike" baseline="0" dirty="0">
                <a:solidFill>
                  <a:schemeClr val="bg1"/>
                </a:solidFill>
                <a:latin typeface="Calibri" panose="020F0502020204030204" pitchFamily="34" charset="0"/>
              </a:rPr>
              <a:t>In smart keyboards like Swift key, the software automatically completes your sentences by predicting the next word and corrects your spelling mistakes.</a:t>
            </a:r>
          </a:p>
          <a:p>
            <a:pPr algn="just"/>
            <a:endParaRPr lang="en-IN" sz="2800" b="0" i="0" u="none" strike="noStrike" baseline="0" dirty="0">
              <a:solidFill>
                <a:schemeClr val="bg1"/>
              </a:solidFill>
              <a:latin typeface="Calibri" panose="020F0502020204030204" pitchFamily="34" charset="0"/>
            </a:endParaRPr>
          </a:p>
          <a:p>
            <a:pPr marL="457200" indent="-457200" algn="just">
              <a:buFont typeface="Arial" panose="020B0604020202020204" pitchFamily="34" charset="0"/>
              <a:buChar char="•"/>
            </a:pPr>
            <a:r>
              <a:rPr lang="en-IN" sz="2800" b="0" i="0" u="none" strike="noStrike" baseline="0" dirty="0">
                <a:solidFill>
                  <a:schemeClr val="bg1"/>
                </a:solidFill>
                <a:latin typeface="Calibri" panose="020F0502020204030204" pitchFamily="34" charset="0"/>
              </a:rPr>
              <a:t>Applications like Grammarly can automatically correct your spelling and grammar and assists you in writing better essays or emails</a:t>
            </a:r>
          </a:p>
          <a:p>
            <a:endParaRPr lang="en-IN" sz="2800" b="0" i="0" u="none" strike="noStrike" baseline="0" dirty="0">
              <a:solidFill>
                <a:schemeClr val="bg1"/>
              </a:solidFill>
              <a:latin typeface="Calibri" panose="020F0502020204030204" pitchFamily="34" charset="0"/>
            </a:endParaRPr>
          </a:p>
          <a:p>
            <a:r>
              <a:rPr lang="en-IN" sz="2800" b="0" i="0" u="none" strike="noStrike" baseline="0" dirty="0">
                <a:solidFill>
                  <a:schemeClr val="bg1"/>
                </a:solidFill>
                <a:latin typeface="Calibri" panose="020F0502020204030204" pitchFamily="34" charset="0"/>
              </a:rPr>
              <a:t>Some popular applications of NLP are –</a:t>
            </a:r>
          </a:p>
          <a:p>
            <a:pPr lvl="1"/>
            <a:r>
              <a:rPr lang="en-IN" sz="2800" b="0" i="0" u="none" strike="noStrike" baseline="0" dirty="0">
                <a:solidFill>
                  <a:schemeClr val="bg1"/>
                </a:solidFill>
                <a:latin typeface="Arial" panose="020B0604020202020204" pitchFamily="34" charset="0"/>
              </a:rPr>
              <a:t>•</a:t>
            </a:r>
            <a:r>
              <a:rPr lang="en-IN" sz="2800" b="0" i="0" u="none" strike="noStrike" baseline="0" dirty="0">
                <a:solidFill>
                  <a:schemeClr val="bg1"/>
                </a:solidFill>
                <a:latin typeface="Calibri" panose="020F0502020204030204" pitchFamily="34" charset="0"/>
              </a:rPr>
              <a:t>Automatic Summarization of Documents</a:t>
            </a:r>
          </a:p>
          <a:p>
            <a:pPr lvl="1"/>
            <a:r>
              <a:rPr lang="en-IN" sz="2800" b="0" i="0" u="none" strike="noStrike" baseline="0" dirty="0">
                <a:solidFill>
                  <a:schemeClr val="bg1"/>
                </a:solidFill>
                <a:latin typeface="Arial" panose="020B0604020202020204" pitchFamily="34" charset="0"/>
              </a:rPr>
              <a:t>•</a:t>
            </a:r>
            <a:r>
              <a:rPr lang="en-IN" sz="2800" b="0" i="0" u="none" strike="noStrike" baseline="0" dirty="0">
                <a:solidFill>
                  <a:schemeClr val="bg1"/>
                </a:solidFill>
                <a:latin typeface="Calibri" panose="020F0502020204030204" pitchFamily="34" charset="0"/>
              </a:rPr>
              <a:t>Market Intelligence by </a:t>
            </a:r>
            <a:r>
              <a:rPr lang="en-IN" sz="2800" b="0" i="0" u="none" strike="noStrike" baseline="0" dirty="0" err="1">
                <a:solidFill>
                  <a:schemeClr val="bg1"/>
                </a:solidFill>
                <a:latin typeface="Calibri" panose="020F0502020204030204" pitchFamily="34" charset="0"/>
              </a:rPr>
              <a:t>analyzing</a:t>
            </a:r>
            <a:r>
              <a:rPr lang="en-IN" sz="2800" b="0" i="0" u="none" strike="noStrike" baseline="0" dirty="0">
                <a:solidFill>
                  <a:schemeClr val="bg1"/>
                </a:solidFill>
                <a:latin typeface="Calibri" panose="020F0502020204030204" pitchFamily="34" charset="0"/>
              </a:rPr>
              <a:t> Customer Feedbacks</a:t>
            </a:r>
          </a:p>
          <a:p>
            <a:pPr lvl="1"/>
            <a:r>
              <a:rPr lang="en-IN" sz="2800" b="0" i="0" u="none" strike="noStrike" baseline="0" dirty="0">
                <a:solidFill>
                  <a:schemeClr val="bg1"/>
                </a:solidFill>
                <a:latin typeface="Arial" panose="020B0604020202020204" pitchFamily="34" charset="0"/>
              </a:rPr>
              <a:t>•</a:t>
            </a:r>
            <a:r>
              <a:rPr lang="en-IN" sz="2800" b="0" i="0" u="none" strike="noStrike" baseline="0" dirty="0">
                <a:solidFill>
                  <a:schemeClr val="bg1"/>
                </a:solidFill>
                <a:latin typeface="Calibri" panose="020F0502020204030204" pitchFamily="34" charset="0"/>
              </a:rPr>
              <a:t>Automatic Spell Checking</a:t>
            </a:r>
          </a:p>
        </p:txBody>
      </p:sp>
      <p:pic>
        <p:nvPicPr>
          <p:cNvPr id="6" name="Picture 5">
            <a:extLst>
              <a:ext uri="{FF2B5EF4-FFF2-40B4-BE49-F238E27FC236}">
                <a16:creationId xmlns:a16="http://schemas.microsoft.com/office/drawing/2014/main" id="{A95E1022-8487-45B2-A760-AF4843BB44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2547927" y="3918125"/>
            <a:ext cx="5190126" cy="1143260"/>
          </a:xfrm>
          <a:prstGeom prst="rect">
            <a:avLst/>
          </a:prstGeom>
        </p:spPr>
      </p:pic>
      <p:sp>
        <p:nvSpPr>
          <p:cNvPr id="3" name="Slide Number Placeholder 2">
            <a:extLst>
              <a:ext uri="{FF2B5EF4-FFF2-40B4-BE49-F238E27FC236}">
                <a16:creationId xmlns:a16="http://schemas.microsoft.com/office/drawing/2014/main" id="{93253E6F-9066-4755-A118-A3C5B3E5DB0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A4B40F-07D9-4AE2-81D0-49EF3B6E326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3560241"/>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4C944E-75D7-405A-AD71-CFBE4E206360}"/>
              </a:ext>
            </a:extLst>
          </p:cNvPr>
          <p:cNvPicPr>
            <a:picLocks noChangeAspect="1"/>
          </p:cNvPicPr>
          <p:nvPr/>
        </p:nvPicPr>
        <p:blipFill>
          <a:blip r:embed="rId5">
            <a:duotone>
              <a:prstClr val="black"/>
              <a:srgbClr val="33F7FA">
                <a:tint val="45000"/>
                <a:satMod val="400000"/>
              </a:srgbClr>
            </a:duotone>
            <a:extLst>
              <a:ext uri="{28A0092B-C50C-407E-A947-70E740481C1C}">
                <a14:useLocalDpi xmlns:a14="http://schemas.microsoft.com/office/drawing/2010/main" val="0"/>
              </a:ext>
            </a:extLst>
          </a:blip>
          <a:stretch>
            <a:fillRect/>
          </a:stretch>
        </p:blipFill>
        <p:spPr>
          <a:xfrm>
            <a:off x="4363253" y="143180"/>
            <a:ext cx="3931379" cy="954817"/>
          </a:xfrm>
          <a:prstGeom prst="rect">
            <a:avLst/>
          </a:prstGeom>
        </p:spPr>
      </p:pic>
      <p:sp>
        <p:nvSpPr>
          <p:cNvPr id="5" name="Title 1">
            <a:extLst>
              <a:ext uri="{FF2B5EF4-FFF2-40B4-BE49-F238E27FC236}">
                <a16:creationId xmlns:a16="http://schemas.microsoft.com/office/drawing/2014/main" id="{2AB308FA-FE1A-4272-80FF-A1F4BEBC5FCB}"/>
              </a:ext>
            </a:extLst>
          </p:cNvPr>
          <p:cNvSpPr txBox="1">
            <a:spLocks/>
          </p:cNvSpPr>
          <p:nvPr/>
        </p:nvSpPr>
        <p:spPr>
          <a:xfrm>
            <a:off x="4719286" y="343508"/>
            <a:ext cx="3727484" cy="553998"/>
          </a:xfrm>
          <a:prstGeom prst="rect">
            <a:avLst/>
          </a:prstGeom>
        </p:spPr>
        <p:txBody>
          <a:bodyPr wrap="square">
            <a:spAutoFit/>
          </a:bodyPr>
          <a:lstStyle>
            <a:defPPr>
              <a:defRPr lang="en-US"/>
            </a:defPPr>
            <a:lvl1pPr marR="0" lvl="0" indent="0" defTabSz="914400" fontAlgn="auto">
              <a:lnSpc>
                <a:spcPct val="100000"/>
              </a:lnSpc>
              <a:spcBef>
                <a:spcPts val="0"/>
              </a:spcBef>
              <a:spcAft>
                <a:spcPts val="0"/>
              </a:spcAft>
              <a:buClrTx/>
              <a:buSzTx/>
              <a:buFontTx/>
              <a:buNone/>
              <a:tabLst/>
              <a:defRPr kumimoji="0" sz="2800" b="1" i="0" u="none" strike="noStrike" cap="none" spc="0" normalizeH="0" baseline="0">
                <a:ln>
                  <a:noFill/>
                </a:ln>
                <a:solidFill>
                  <a:srgbClr val="33F7FA"/>
                </a:solidFill>
                <a:effectLst/>
                <a:uLnTx/>
                <a:uFillTx/>
                <a:latin typeface="Agency FB" panose="020B0503020202020204" pitchFamily="34" charset="0"/>
              </a:defRPr>
            </a:lvl1pPr>
          </a:lstStyle>
          <a:p>
            <a:r>
              <a:rPr lang="en-IN" sz="3000" b="1" i="0" u="none" strike="noStrike" baseline="0" dirty="0">
                <a:latin typeface="Agency FB" panose="020B0503020202020204" pitchFamily="34" charset="0"/>
              </a:rPr>
              <a:t>Business Benefits of NLP</a:t>
            </a:r>
            <a:endParaRPr kumimoji="0" lang="en-US" sz="3000" b="1" i="0" u="none" strike="noStrike" kern="1200" cap="none" spc="0" normalizeH="0" baseline="0" noProof="0" dirty="0">
              <a:ln>
                <a:noFill/>
              </a:ln>
              <a:solidFill>
                <a:srgbClr val="33F7FA"/>
              </a:solidFill>
              <a:effectLst/>
              <a:uLnTx/>
              <a:uFillTx/>
              <a:latin typeface="Agency FB" panose="020B0503020202020204" pitchFamily="34" charset="0"/>
              <a:ea typeface="+mn-ea"/>
              <a:cs typeface="+mn-cs"/>
            </a:endParaRPr>
          </a:p>
        </p:txBody>
      </p:sp>
      <p:sp>
        <p:nvSpPr>
          <p:cNvPr id="2" name="Rectangle 1">
            <a:extLst>
              <a:ext uri="{FF2B5EF4-FFF2-40B4-BE49-F238E27FC236}">
                <a16:creationId xmlns:a16="http://schemas.microsoft.com/office/drawing/2014/main" id="{A023975D-9D59-4919-BEED-834990251FBA}"/>
              </a:ext>
            </a:extLst>
          </p:cNvPr>
          <p:cNvSpPr/>
          <p:nvPr/>
        </p:nvSpPr>
        <p:spPr>
          <a:xfrm>
            <a:off x="838200" y="1585349"/>
            <a:ext cx="10782770" cy="4708981"/>
          </a:xfrm>
          <a:prstGeom prst="rect">
            <a:avLst/>
          </a:prstGeom>
        </p:spPr>
        <p:txBody>
          <a:bodyPr wrap="square">
            <a:spAutoFit/>
          </a:bodyPr>
          <a:lstStyle/>
          <a:p>
            <a:pPr algn="just"/>
            <a:r>
              <a:rPr lang="en-IN" sz="3000" b="0" i="0" u="none" strike="noStrike" baseline="0" dirty="0">
                <a:solidFill>
                  <a:schemeClr val="bg1"/>
                </a:solidFill>
                <a:latin typeface="Arial" panose="020B0604020202020204" pitchFamily="34" charset="0"/>
              </a:rPr>
              <a:t>•</a:t>
            </a:r>
            <a:r>
              <a:rPr lang="en-IN" sz="3000" b="0" i="0" u="none" strike="noStrike" baseline="0" dirty="0">
                <a:solidFill>
                  <a:schemeClr val="bg1"/>
                </a:solidFill>
                <a:latin typeface="Calibri" panose="020F0502020204030204" pitchFamily="34" charset="0"/>
              </a:rPr>
              <a:t>More natural conversations can be encouraged for better understanding of business insights.</a:t>
            </a:r>
          </a:p>
          <a:p>
            <a:pPr algn="just"/>
            <a:endParaRPr lang="en-IN" sz="3000" b="0" i="0" u="none" strike="noStrike" baseline="0" dirty="0">
              <a:solidFill>
                <a:schemeClr val="bg1"/>
              </a:solidFill>
              <a:latin typeface="Calibri" panose="020F0502020204030204" pitchFamily="34" charset="0"/>
            </a:endParaRPr>
          </a:p>
          <a:p>
            <a:pPr algn="just"/>
            <a:r>
              <a:rPr lang="en-IN" sz="3000" b="0" i="0" u="none" strike="noStrike" baseline="0" dirty="0">
                <a:solidFill>
                  <a:schemeClr val="bg1"/>
                </a:solidFill>
                <a:latin typeface="Arial" panose="020B0604020202020204" pitchFamily="34" charset="0"/>
              </a:rPr>
              <a:t>•</a:t>
            </a:r>
            <a:r>
              <a:rPr lang="en-IN" sz="3000" b="0" i="0" u="none" strike="noStrike" baseline="0" dirty="0">
                <a:solidFill>
                  <a:schemeClr val="bg1"/>
                </a:solidFill>
                <a:latin typeface="Calibri" panose="020F0502020204030204" pitchFamily="34" charset="0"/>
              </a:rPr>
              <a:t>More efficient operations</a:t>
            </a:r>
          </a:p>
          <a:p>
            <a:pPr algn="just"/>
            <a:endParaRPr lang="en-IN" sz="3000" b="0" i="0" u="none" strike="noStrike" baseline="0" dirty="0">
              <a:solidFill>
                <a:schemeClr val="bg1"/>
              </a:solidFill>
              <a:latin typeface="Calibri" panose="020F0502020204030204" pitchFamily="34" charset="0"/>
            </a:endParaRPr>
          </a:p>
          <a:p>
            <a:pPr algn="just"/>
            <a:r>
              <a:rPr lang="en-IN" sz="3000" b="0" i="0" u="none" strike="noStrike" baseline="0" dirty="0">
                <a:solidFill>
                  <a:schemeClr val="bg1"/>
                </a:solidFill>
                <a:latin typeface="Arial" panose="020B0604020202020204" pitchFamily="34" charset="0"/>
              </a:rPr>
              <a:t>•</a:t>
            </a:r>
            <a:r>
              <a:rPr lang="en-IN" sz="3000" b="0" i="0" u="none" strike="noStrike" baseline="0" dirty="0">
                <a:solidFill>
                  <a:schemeClr val="bg1"/>
                </a:solidFill>
                <a:latin typeface="Calibri" panose="020F0502020204030204" pitchFamily="34" charset="0"/>
              </a:rPr>
              <a:t>Reduced costs</a:t>
            </a:r>
          </a:p>
          <a:p>
            <a:pPr algn="just"/>
            <a:endParaRPr lang="en-IN" sz="3000" b="0" i="0" u="none" strike="noStrike" baseline="0" dirty="0">
              <a:solidFill>
                <a:schemeClr val="bg1"/>
              </a:solidFill>
              <a:latin typeface="Calibri" panose="020F0502020204030204" pitchFamily="34" charset="0"/>
            </a:endParaRPr>
          </a:p>
          <a:p>
            <a:pPr algn="just"/>
            <a:r>
              <a:rPr lang="en-IN" sz="3000" b="0" i="0" u="none" strike="noStrike" baseline="0" dirty="0">
                <a:solidFill>
                  <a:schemeClr val="bg1"/>
                </a:solidFill>
                <a:latin typeface="Arial" panose="020B0604020202020204" pitchFamily="34" charset="0"/>
              </a:rPr>
              <a:t>•</a:t>
            </a:r>
            <a:r>
              <a:rPr lang="en-IN" sz="3000" b="0" i="0" u="none" strike="noStrike" baseline="0" dirty="0">
                <a:solidFill>
                  <a:schemeClr val="bg1"/>
                </a:solidFill>
                <a:latin typeface="Calibri" panose="020F0502020204030204" pitchFamily="34" charset="0"/>
              </a:rPr>
              <a:t>Higher customer satisfaction</a:t>
            </a:r>
          </a:p>
          <a:p>
            <a:pPr algn="just"/>
            <a:endParaRPr lang="en-IN" sz="3000" b="0" i="0" u="none" strike="noStrike" baseline="0" dirty="0">
              <a:solidFill>
                <a:schemeClr val="bg1"/>
              </a:solidFill>
              <a:latin typeface="Calibri" panose="020F0502020204030204" pitchFamily="34" charset="0"/>
            </a:endParaRPr>
          </a:p>
          <a:p>
            <a:pPr algn="just"/>
            <a:r>
              <a:rPr lang="en-IN" sz="3000" b="0" i="0" u="none" strike="noStrike" baseline="0" dirty="0">
                <a:solidFill>
                  <a:schemeClr val="bg1"/>
                </a:solidFill>
                <a:latin typeface="Arial" panose="020B0604020202020204" pitchFamily="34" charset="0"/>
              </a:rPr>
              <a:t>•</a:t>
            </a:r>
            <a:r>
              <a:rPr lang="en-IN" sz="3000" b="0" i="0" u="none" strike="noStrike" baseline="0" dirty="0">
                <a:solidFill>
                  <a:schemeClr val="bg1"/>
                </a:solidFill>
                <a:latin typeface="Calibri" panose="020F0502020204030204" pitchFamily="34" charset="0"/>
              </a:rPr>
              <a:t>Improved analysis</a:t>
            </a:r>
          </a:p>
        </p:txBody>
      </p:sp>
      <p:pic>
        <p:nvPicPr>
          <p:cNvPr id="6" name="Picture 5">
            <a:extLst>
              <a:ext uri="{FF2B5EF4-FFF2-40B4-BE49-F238E27FC236}">
                <a16:creationId xmlns:a16="http://schemas.microsoft.com/office/drawing/2014/main" id="{A95E1022-8487-45B2-A760-AF4843BB44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2547927" y="3918125"/>
            <a:ext cx="5190126" cy="1143260"/>
          </a:xfrm>
          <a:prstGeom prst="rect">
            <a:avLst/>
          </a:prstGeom>
        </p:spPr>
      </p:pic>
      <p:sp>
        <p:nvSpPr>
          <p:cNvPr id="3" name="Slide Number Placeholder 2">
            <a:extLst>
              <a:ext uri="{FF2B5EF4-FFF2-40B4-BE49-F238E27FC236}">
                <a16:creationId xmlns:a16="http://schemas.microsoft.com/office/drawing/2014/main" id="{93253E6F-9066-4755-A118-A3C5B3E5DB0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A4B40F-07D9-4AE2-81D0-49EF3B6E326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3190888"/>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7211</TotalTime>
  <Words>2337</Words>
  <Application>Microsoft Office PowerPoint</Application>
  <PresentationFormat>Widescreen</PresentationFormat>
  <Paragraphs>351</Paragraphs>
  <Slides>32</Slides>
  <Notes>31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32</vt:i4>
      </vt:variant>
    </vt:vector>
  </HeadingPairs>
  <TitlesOfParts>
    <vt:vector size="42" baseType="lpstr">
      <vt:lpstr>Agency FB</vt:lpstr>
      <vt:lpstr>Arial</vt:lpstr>
      <vt:lpstr>Bell MT</vt:lpstr>
      <vt:lpstr>Calibri</vt:lpstr>
      <vt:lpstr>Calibri Light</vt:lpstr>
      <vt:lpstr>Franklin Gothic Book</vt:lpstr>
      <vt:lpstr>Gill Sans MT</vt:lpstr>
      <vt:lpstr>Wingdings</vt:lpstr>
      <vt:lpstr>1_Office Theme</vt:lpstr>
      <vt:lpstr>Crop</vt:lpstr>
      <vt:lpstr>NATURAL Language 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Mohammad Mohsin</dc:creator>
  <cp:lastModifiedBy>Ravindra Nikam01</cp:lastModifiedBy>
  <cp:revision>450</cp:revision>
  <dcterms:created xsi:type="dcterms:W3CDTF">2020-01-30T05:44:31Z</dcterms:created>
  <dcterms:modified xsi:type="dcterms:W3CDTF">2021-02-11T07:16:06Z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8a196-24eb-41bb-9b22-e6a1875a70f5_Enabled">
    <vt:lpwstr>True</vt:lpwstr>
  </property>
  <property fmtid="{D5CDD505-2E9C-101B-9397-08002B2CF9AE}" pid="3" name="MSIP_Label_7fd8a196-24eb-41bb-9b22-e6a1875a70f5_SiteId">
    <vt:lpwstr>63ce7d59-2f3e-42cd-a8cc-be764cff5eb6</vt:lpwstr>
  </property>
  <property fmtid="{D5CDD505-2E9C-101B-9397-08002B2CF9AE}" pid="4" name="MSIP_Label_7fd8a196-24eb-41bb-9b22-e6a1875a70f5_Owner">
    <vt:lpwstr>mohammad.mohsin@ad.infosys.com</vt:lpwstr>
  </property>
  <property fmtid="{D5CDD505-2E9C-101B-9397-08002B2CF9AE}" pid="5" name="MSIP_Label_7fd8a196-24eb-41bb-9b22-e6a1875a70f5_SetDate">
    <vt:lpwstr>2020-01-30T05:44:34.4959597Z</vt:lpwstr>
  </property>
  <property fmtid="{D5CDD505-2E9C-101B-9397-08002B2CF9AE}" pid="6" name="MSIP_Label_7fd8a196-24eb-41bb-9b22-e6a1875a70f5_Name">
    <vt:lpwstr>Public</vt:lpwstr>
  </property>
  <property fmtid="{D5CDD505-2E9C-101B-9397-08002B2CF9AE}" pid="7" name="MSIP_Label_7fd8a196-24eb-41bb-9b22-e6a1875a70f5_Application">
    <vt:lpwstr>Microsoft Azure Information Protection</vt:lpwstr>
  </property>
  <property fmtid="{D5CDD505-2E9C-101B-9397-08002B2CF9AE}" pid="8" name="MSIP_Label_7fd8a196-24eb-41bb-9b22-e6a1875a70f5_ActionId">
    <vt:lpwstr>a339461a-2387-412f-b7d6-7519450dcef6</vt:lpwstr>
  </property>
  <property fmtid="{D5CDD505-2E9C-101B-9397-08002B2CF9AE}" pid="9" name="MSIP_Label_7fd8a196-24eb-41bb-9b22-e6a1875a70f5_Extended_MSFT_Method">
    <vt:lpwstr>Manual</vt:lpwstr>
  </property>
  <property fmtid="{D5CDD505-2E9C-101B-9397-08002B2CF9AE}" pid="10" name="Sensitivity">
    <vt:lpwstr>Public</vt:lpwstr>
  </property>
</Properties>
</file>